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86" r:id="rId2"/>
    <p:sldId id="258" r:id="rId3"/>
    <p:sldId id="308" r:id="rId4"/>
    <p:sldId id="305" r:id="rId5"/>
    <p:sldId id="312" r:id="rId6"/>
    <p:sldId id="306" r:id="rId7"/>
    <p:sldId id="313" r:id="rId8"/>
    <p:sldId id="331" r:id="rId9"/>
    <p:sldId id="309" r:id="rId10"/>
    <p:sldId id="314" r:id="rId11"/>
    <p:sldId id="333" r:id="rId12"/>
    <p:sldId id="299" r:id="rId13"/>
    <p:sldId id="300" r:id="rId14"/>
    <p:sldId id="301" r:id="rId15"/>
    <p:sldId id="302" r:id="rId16"/>
    <p:sldId id="303" r:id="rId17"/>
    <p:sldId id="304" r:id="rId18"/>
    <p:sldId id="334" r:id="rId19"/>
    <p:sldId id="315" r:id="rId20"/>
    <p:sldId id="318" r:id="rId21"/>
    <p:sldId id="292" r:id="rId22"/>
    <p:sldId id="325" r:id="rId23"/>
    <p:sldId id="319" r:id="rId24"/>
    <p:sldId id="326" r:id="rId25"/>
    <p:sldId id="321" r:id="rId26"/>
    <p:sldId id="320" r:id="rId27"/>
    <p:sldId id="328" r:id="rId28"/>
    <p:sldId id="316" r:id="rId29"/>
    <p:sldId id="311" r:id="rId30"/>
    <p:sldId id="317" r:id="rId31"/>
  </p:sldIdLst>
  <p:sldSz cx="9144000" cy="5143500" type="screen16x9"/>
  <p:notesSz cx="6858000" cy="9144000"/>
  <p:embeddedFontLst>
    <p:embeddedFont>
      <p:font typeface="等线" panose="02010600030101010101" pitchFamily="2" charset="-122"/>
      <p:regular r:id="rId33"/>
      <p:bold r:id="rId34"/>
    </p:embeddedFont>
    <p:embeddedFont>
      <p:font typeface="楷体" panose="02010609060101010101" pitchFamily="49" charset="-122"/>
      <p:regular r:id="rId35"/>
    </p:embeddedFont>
    <p:embeddedFont>
      <p:font typeface="微软雅黑" panose="020B0503020204020204" pitchFamily="34" charset="-122"/>
      <p:regular r:id="rId36"/>
      <p:bold r:id="rId37"/>
    </p:embeddedFont>
  </p:embeddedFontLst>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4153"/>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95" d="100"/>
          <a:sy n="95" d="100"/>
        </p:scale>
        <p:origin x="408" y="64"/>
      </p:cViewPr>
      <p:guideLst/>
    </p:cSldViewPr>
  </p:slideViewPr>
  <p:notesTextViewPr>
    <p:cViewPr>
      <p:scale>
        <a:sx n="1" d="1"/>
        <a:sy n="1" d="1"/>
      </p:scale>
      <p:origin x="0" y="0"/>
    </p:cViewPr>
  </p:notesTextViewPr>
  <p:sorterViewPr>
    <p:cViewPr>
      <p:scale>
        <a:sx n="150" d="100"/>
        <a:sy n="150" d="100"/>
      </p:scale>
      <p:origin x="0" y="-44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t>2024/3/21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10</a:t>
            </a:fld>
            <a:endParaRPr lang="zh-CN" altLang="en-US"/>
          </a:p>
        </p:txBody>
      </p:sp>
    </p:spTree>
    <p:extLst>
      <p:ext uri="{BB962C8B-B14F-4D97-AF65-F5344CB8AC3E}">
        <p14:creationId xmlns:p14="http://schemas.microsoft.com/office/powerpoint/2010/main" val="3012250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11</a:t>
            </a:fld>
            <a:endParaRPr lang="zh-CN" altLang="en-US"/>
          </a:p>
        </p:txBody>
      </p:sp>
    </p:spTree>
    <p:extLst>
      <p:ext uri="{BB962C8B-B14F-4D97-AF65-F5344CB8AC3E}">
        <p14:creationId xmlns:p14="http://schemas.microsoft.com/office/powerpoint/2010/main" val="177089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18</a:t>
            </a:fld>
            <a:endParaRPr lang="zh-CN" altLang="en-US"/>
          </a:p>
        </p:txBody>
      </p:sp>
    </p:spTree>
    <p:extLst>
      <p:ext uri="{BB962C8B-B14F-4D97-AF65-F5344CB8AC3E}">
        <p14:creationId xmlns:p14="http://schemas.microsoft.com/office/powerpoint/2010/main" val="1094122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19</a:t>
            </a:fld>
            <a:endParaRPr lang="zh-CN" altLang="en-US"/>
          </a:p>
        </p:txBody>
      </p:sp>
    </p:spTree>
    <p:extLst>
      <p:ext uri="{BB962C8B-B14F-4D97-AF65-F5344CB8AC3E}">
        <p14:creationId xmlns:p14="http://schemas.microsoft.com/office/powerpoint/2010/main" val="394169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20</a:t>
            </a:fld>
            <a:endParaRPr lang="zh-CN" altLang="en-US"/>
          </a:p>
        </p:txBody>
      </p:sp>
    </p:spTree>
    <p:extLst>
      <p:ext uri="{BB962C8B-B14F-4D97-AF65-F5344CB8AC3E}">
        <p14:creationId xmlns:p14="http://schemas.microsoft.com/office/powerpoint/2010/main" val="862893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22</a:t>
            </a:fld>
            <a:endParaRPr lang="zh-CN" altLang="en-US"/>
          </a:p>
        </p:txBody>
      </p:sp>
    </p:spTree>
    <p:extLst>
      <p:ext uri="{BB962C8B-B14F-4D97-AF65-F5344CB8AC3E}">
        <p14:creationId xmlns:p14="http://schemas.microsoft.com/office/powerpoint/2010/main" val="1063049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23</a:t>
            </a:fld>
            <a:endParaRPr lang="zh-CN" altLang="en-US"/>
          </a:p>
        </p:txBody>
      </p:sp>
    </p:spTree>
    <p:extLst>
      <p:ext uri="{BB962C8B-B14F-4D97-AF65-F5344CB8AC3E}">
        <p14:creationId xmlns:p14="http://schemas.microsoft.com/office/powerpoint/2010/main" val="40325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24</a:t>
            </a:fld>
            <a:endParaRPr lang="zh-CN" altLang="en-US"/>
          </a:p>
        </p:txBody>
      </p:sp>
    </p:spTree>
    <p:extLst>
      <p:ext uri="{BB962C8B-B14F-4D97-AF65-F5344CB8AC3E}">
        <p14:creationId xmlns:p14="http://schemas.microsoft.com/office/powerpoint/2010/main" val="2892420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25</a:t>
            </a:fld>
            <a:endParaRPr lang="zh-CN" altLang="en-US"/>
          </a:p>
        </p:txBody>
      </p:sp>
    </p:spTree>
    <p:extLst>
      <p:ext uri="{BB962C8B-B14F-4D97-AF65-F5344CB8AC3E}">
        <p14:creationId xmlns:p14="http://schemas.microsoft.com/office/powerpoint/2010/main" val="3582661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26</a:t>
            </a:fld>
            <a:endParaRPr lang="zh-CN" altLang="en-US"/>
          </a:p>
        </p:txBody>
      </p:sp>
    </p:spTree>
    <p:extLst>
      <p:ext uri="{BB962C8B-B14F-4D97-AF65-F5344CB8AC3E}">
        <p14:creationId xmlns:p14="http://schemas.microsoft.com/office/powerpoint/2010/main" val="3981131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27</a:t>
            </a:fld>
            <a:endParaRPr lang="zh-CN" altLang="en-US"/>
          </a:p>
        </p:txBody>
      </p:sp>
    </p:spTree>
    <p:extLst>
      <p:ext uri="{BB962C8B-B14F-4D97-AF65-F5344CB8AC3E}">
        <p14:creationId xmlns:p14="http://schemas.microsoft.com/office/powerpoint/2010/main" val="3231053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28</a:t>
            </a:fld>
            <a:endParaRPr lang="zh-CN" altLang="en-US"/>
          </a:p>
        </p:txBody>
      </p:sp>
    </p:spTree>
    <p:extLst>
      <p:ext uri="{BB962C8B-B14F-4D97-AF65-F5344CB8AC3E}">
        <p14:creationId xmlns:p14="http://schemas.microsoft.com/office/powerpoint/2010/main" val="741372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89861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30</a:t>
            </a:fld>
            <a:endParaRPr lang="zh-CN" altLang="en-US"/>
          </a:p>
        </p:txBody>
      </p:sp>
    </p:spTree>
    <p:extLst>
      <p:ext uri="{BB962C8B-B14F-4D97-AF65-F5344CB8AC3E}">
        <p14:creationId xmlns:p14="http://schemas.microsoft.com/office/powerpoint/2010/main" val="3603650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a:t>
            </a:fld>
            <a:endParaRPr lang="zh-CN" altLang="en-US"/>
          </a:p>
        </p:txBody>
      </p:sp>
    </p:spTree>
    <p:extLst>
      <p:ext uri="{BB962C8B-B14F-4D97-AF65-F5344CB8AC3E}">
        <p14:creationId xmlns:p14="http://schemas.microsoft.com/office/powerpoint/2010/main" val="181691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7</a:t>
            </a:fld>
            <a:endParaRPr lang="zh-CN" altLang="en-US"/>
          </a:p>
        </p:txBody>
      </p:sp>
    </p:spTree>
    <p:extLst>
      <p:ext uri="{BB962C8B-B14F-4D97-AF65-F5344CB8AC3E}">
        <p14:creationId xmlns:p14="http://schemas.microsoft.com/office/powerpoint/2010/main" val="3926347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t>2024/3/21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t>2024/3/21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t>2024/3/21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t>2024/3/21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3.png"/><Relationship Id="rId7"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0.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4.png"/><Relationship Id="rId9"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12"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5.jpeg"/><Relationship Id="rId11" Type="http://schemas.openxmlformats.org/officeDocument/2006/relationships/image" Target="../media/image3.pn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3508" y="1551027"/>
            <a:ext cx="5347939" cy="707886"/>
          </a:xfrm>
          <a:prstGeom prst="rect">
            <a:avLst/>
          </a:prstGeom>
          <a:noFill/>
        </p:spPr>
        <p:txBody>
          <a:bodyPr wrap="square" rtlCol="0">
            <a:spAutoFit/>
          </a:bodyPr>
          <a:lstStyle/>
          <a:p>
            <a:r>
              <a:rPr lang="zh-CN" altLang="en-US" sz="4000" b="1" dirty="0">
                <a:solidFill>
                  <a:srgbClr val="335B74"/>
                </a:solidFill>
                <a:latin typeface="微软雅黑" panose="020B0503020204020204" pitchFamily="34" charset="-122"/>
                <a:ea typeface="微软雅黑" panose="020B0503020204020204" pitchFamily="34" charset="-122"/>
              </a:rPr>
              <a:t>门禁检测口罩佩戴系统</a:t>
            </a:r>
          </a:p>
        </p:txBody>
      </p:sp>
      <p:sp>
        <p:nvSpPr>
          <p:cNvPr id="13" name="矩形 12"/>
          <p:cNvSpPr/>
          <p:nvPr/>
        </p:nvSpPr>
        <p:spPr>
          <a:xfrm>
            <a:off x="660536" y="370241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01621" y="3767420"/>
            <a:ext cx="4399121" cy="738664"/>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指导教师：刘春梅</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所属学院：电子与信息工程学院</a:t>
            </a:r>
          </a:p>
        </p:txBody>
      </p:sp>
      <p:pic>
        <p:nvPicPr>
          <p:cNvPr id="2050" name="Picture 2" descr="同济大学电子与信息工程学院"/>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4697730" y="-1"/>
            <a:ext cx="4446270" cy="4428174"/>
            <a:chOff x="4697730" y="-1"/>
            <a:chExt cx="4446270" cy="4428174"/>
          </a:xfrm>
        </p:grpSpPr>
        <p:sp>
          <p:nvSpPr>
            <p:cNvPr id="12" name="直角三角形 11"/>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descr="33af44c9fe23df8286f99d06e678fd1b"/>
            <p:cNvPicPr>
              <a:picLocks noChangeAspect="1"/>
            </p:cNvPicPr>
            <p:nvPr/>
          </p:nvPicPr>
          <p:blipFill rotWithShape="1">
            <a:blip r:embed="rId5">
              <a:duotone>
                <a:prstClr val="black"/>
                <a:schemeClr val="accent4">
                  <a:tint val="45000"/>
                  <a:satMod val="400000"/>
                </a:schemeClr>
              </a:duotone>
            </a:blip>
            <a:srcRect l="14744" b="974"/>
            <a:stretch>
              <a:fillRect/>
            </a:stretch>
          </p:blipFill>
          <p:spPr>
            <a:xfrm rot="10800000">
              <a:off x="5718334" y="-1"/>
              <a:ext cx="3425666" cy="3822383"/>
            </a:xfrm>
            <a:prstGeom prst="rect">
              <a:avLst/>
            </a:prstGeom>
          </p:spPr>
        </p:pic>
        <p:sp>
          <p:nvSpPr>
            <p:cNvPr id="16" name="直角三角形 1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等腰三角形 1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直角三角形 1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1" name="文本框 20"/>
          <p:cNvSpPr txBox="1"/>
          <p:nvPr/>
        </p:nvSpPr>
        <p:spPr>
          <a:xfrm>
            <a:off x="513508" y="2357422"/>
            <a:ext cx="5827701" cy="353943"/>
          </a:xfrm>
          <a:prstGeom prst="rect">
            <a:avLst/>
          </a:prstGeom>
          <a:noFill/>
        </p:spPr>
        <p:txBody>
          <a:bodyPr wrap="square" rtlCol="0">
            <a:spAutoFit/>
          </a:bodyPr>
          <a:lstStyle/>
          <a:p>
            <a:r>
              <a:rPr lang="en-US" altLang="zh-CN" sz="1700" b="1" dirty="0">
                <a:latin typeface="微软雅黑" panose="020B0503020204020204" pitchFamily="34" charset="-122"/>
                <a:ea typeface="微软雅黑" panose="020B0503020204020204" pitchFamily="34" charset="-122"/>
              </a:rPr>
              <a:t>A Mask Wear Detection Access Control System</a:t>
            </a:r>
            <a:endParaRPr lang="zh-CN" altLang="en-US" sz="17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2024</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3</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22</a:t>
            </a:r>
            <a:r>
              <a:rPr lang="zh-CN" altLang="en-US" sz="1700" b="1" dirty="0">
                <a:latin typeface="微软雅黑" panose="020B0503020204020204" pitchFamily="34" charset="-122"/>
                <a:ea typeface="微软雅黑" panose="020B0503020204020204" pitchFamily="34" charset="-122"/>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117429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文献资料学习</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E9628B2-63EE-1BCE-3301-25F2F7911550}"/>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26EE93CB-E2C7-C7FD-518F-EF091A5BC4C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5BF70BB7-D649-2396-CF5A-EAB09C441EB3}"/>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975CDD60-2E0A-652C-7B9E-3A93928ABF3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D070EB61-E6D0-FE2F-E139-7FBAC6620019}"/>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5F9DF01-74F9-346C-B62F-13D6011097F8}"/>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EEEA1543-7180-80F8-68E9-968A5F590B1F}"/>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2C6B7843-ACD7-BE26-64CF-3B220457C92E}"/>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6ADFEC4E-BA81-82C7-C071-BC0115D17C16}"/>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8052F28-E275-43F9-C2A9-F7459D3459A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261C98AF-554F-25B9-610B-822C1B1D04F9}"/>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609E3AB0-0A38-503B-41AB-954FCE540CEC}"/>
              </a:ext>
            </a:extLst>
          </p:cNvPr>
          <p:cNvPicPr>
            <a:picLocks noChangeAspect="1"/>
          </p:cNvPicPr>
          <p:nvPr/>
        </p:nvPicPr>
        <p:blipFill>
          <a:blip r:embed="rId5"/>
          <a:stretch>
            <a:fillRect/>
          </a:stretch>
        </p:blipFill>
        <p:spPr>
          <a:xfrm>
            <a:off x="5421882" y="760500"/>
            <a:ext cx="3327631" cy="3363541"/>
          </a:xfrm>
          <a:prstGeom prst="rect">
            <a:avLst/>
          </a:prstGeom>
        </p:spPr>
      </p:pic>
      <p:sp>
        <p:nvSpPr>
          <p:cNvPr id="21" name="文本框 20">
            <a:extLst>
              <a:ext uri="{FF2B5EF4-FFF2-40B4-BE49-F238E27FC236}">
                <a16:creationId xmlns:a16="http://schemas.microsoft.com/office/drawing/2014/main" id="{EDD75085-0E58-265D-6F6A-D1493D3C66B8}"/>
              </a:ext>
            </a:extLst>
          </p:cNvPr>
          <p:cNvSpPr txBox="1"/>
          <p:nvPr/>
        </p:nvSpPr>
        <p:spPr>
          <a:xfrm>
            <a:off x="450430" y="1125568"/>
            <a:ext cx="4781528" cy="3698448"/>
          </a:xfrm>
          <a:prstGeom prst="rect">
            <a:avLst/>
          </a:prstGeom>
          <a:noFill/>
        </p:spPr>
        <p:txBody>
          <a:bodyPr wrap="square" rtlCol="0">
            <a:spAutoFit/>
          </a:bodyPr>
          <a:lstStyle/>
          <a:p>
            <a:pPr algn="just">
              <a:spcBef>
                <a:spcPts val="1000"/>
              </a:spcBef>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指导老师下发资料和文献，组员学习相关课题知识并研究文献资料。在学习过程中，重点探索了</a:t>
            </a: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的基本原理和应用领域，并意识到该算法能够以较低成本实现目标。</a:t>
            </a: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建立在前一版本的成功基础上，引入了新功能和改进以提升性能和灵活性。通过模型优化，解决了先前存在的问题，提升了性能和理解。</a:t>
            </a:r>
          </a:p>
          <a:p>
            <a:pPr algn="just">
              <a:spcBef>
                <a:spcPts val="1000"/>
              </a:spcBef>
            </a:pPr>
            <a:r>
              <a:rPr lang="zh-CN" altLang="en-US" sz="1600" dirty="0">
                <a:latin typeface="微软雅黑" panose="020B0503020204020204" pitchFamily="34" charset="-122"/>
                <a:ea typeface="微软雅黑" panose="020B0503020204020204" pitchFamily="34" charset="-122"/>
              </a:rPr>
              <a:t>       论文研究表明，</a:t>
            </a: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在多个领域有显著优势，如捕鱼、垃圾检测和车内安全。它减少了计算量、提高了识别准确率、降低了误检率，并为车辆安全提供重要支持。在实际操作中，我们学习了如何制作</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格式数据集、进行模型训练和验证，并熟悉了预测和验证方法。最终使用</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算法进行复现。</a:t>
            </a:r>
          </a:p>
        </p:txBody>
      </p:sp>
      <p:sp>
        <p:nvSpPr>
          <p:cNvPr id="22" name="文本框 21">
            <a:extLst>
              <a:ext uri="{FF2B5EF4-FFF2-40B4-BE49-F238E27FC236}">
                <a16:creationId xmlns:a16="http://schemas.microsoft.com/office/drawing/2014/main" id="{E6FADBD9-BD26-F543-8944-D109F6041522}"/>
              </a:ext>
            </a:extLst>
          </p:cNvPr>
          <p:cNvSpPr txBox="1"/>
          <p:nvPr/>
        </p:nvSpPr>
        <p:spPr>
          <a:xfrm>
            <a:off x="5421882" y="4123821"/>
            <a:ext cx="3217550"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a:t>
            </a:r>
            <a:r>
              <a:rPr lang="en-US" altLang="zh-CN" sz="1200" dirty="0">
                <a:latin typeface="楷体" panose="02010609060101010101" pitchFamily="49" charset="-122"/>
                <a:ea typeface="楷体" panose="02010609060101010101" pitchFamily="49" charset="-122"/>
              </a:rPr>
              <a:t>YOLO</a:t>
            </a:r>
            <a:r>
              <a:rPr lang="zh-CN" altLang="en-US" sz="1200" dirty="0">
                <a:latin typeface="楷体" panose="02010609060101010101" pitchFamily="49" charset="-122"/>
                <a:ea typeface="楷体" panose="02010609060101010101" pitchFamily="49" charset="-122"/>
              </a:rPr>
              <a:t>算法复现</a:t>
            </a:r>
          </a:p>
        </p:txBody>
      </p:sp>
    </p:spTree>
    <p:extLst>
      <p:ext uri="{BB962C8B-B14F-4D97-AF65-F5344CB8AC3E}">
        <p14:creationId xmlns:p14="http://schemas.microsoft.com/office/powerpoint/2010/main" val="3412522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37" name="矩形 3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43429" y="1173971"/>
            <a:ext cx="2489861"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(1) </a:t>
            </a:r>
            <a:r>
              <a:rPr lang="en-US" altLang="zh-CN" sz="1600" b="1" dirty="0" err="1">
                <a:solidFill>
                  <a:srgbClr val="002060"/>
                </a:solidFill>
                <a:latin typeface="微软雅黑" panose="020B0503020204020204" pitchFamily="34" charset="-122"/>
                <a:ea typeface="微软雅黑" panose="020B0503020204020204" pitchFamily="34" charset="-122"/>
              </a:rPr>
              <a:t>miniconda</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3385574" y="1171081"/>
            <a:ext cx="2498762"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(2) </a:t>
            </a:r>
            <a:r>
              <a:rPr lang="en-US" altLang="zh-CN" sz="1600" b="1" dirty="0" err="1">
                <a:solidFill>
                  <a:srgbClr val="002060"/>
                </a:solidFill>
                <a:latin typeface="微软雅黑" panose="020B0503020204020204" pitchFamily="34" charset="-122"/>
                <a:ea typeface="微软雅黑" panose="020B0503020204020204" pitchFamily="34" charset="-122"/>
              </a:rPr>
              <a:t>PyTorch</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336620" y="1175205"/>
            <a:ext cx="2532790"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(3) </a:t>
            </a:r>
            <a:r>
              <a:rPr lang="en-US" altLang="zh-CN" sz="1600" b="1" dirty="0" err="1">
                <a:solidFill>
                  <a:srgbClr val="002060"/>
                </a:solidFill>
                <a:latin typeface="微软雅黑" panose="020B0503020204020204" pitchFamily="34" charset="-122"/>
                <a:ea typeface="微软雅黑" panose="020B0503020204020204" pitchFamily="34" charset="-122"/>
              </a:rPr>
              <a:t>Ultralytics</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34527" y="1645678"/>
            <a:ext cx="2498763" cy="3003515"/>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是由</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语言实现的，我们使用</a:t>
            </a:r>
            <a:r>
              <a:rPr lang="en-US" altLang="zh-CN" sz="1600" dirty="0" err="1">
                <a:latin typeface="微软雅黑" panose="020B0503020204020204" pitchFamily="34" charset="-122"/>
                <a:ea typeface="微软雅黑" panose="020B0503020204020204" pitchFamily="34" charset="-122"/>
              </a:rPr>
              <a:t>miniconda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的</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环境管理工具配置前置环境</a:t>
            </a: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以便我们可以使用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命令在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cmd</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中安装其他有关</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和</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YOLOv8</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相关的软件工具包并创建环境。</a:t>
            </a:r>
            <a:endParaRPr lang="zh-CN" altLang="en-US" sz="16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385573" y="1645677"/>
            <a:ext cx="2498763" cy="3003515"/>
          </a:xfrm>
          <a:prstGeom prst="rect">
            <a:avLst/>
          </a:prstGeom>
          <a:noFill/>
        </p:spPr>
        <p:txBody>
          <a:bodyPr wrap="square" rtlCol="0">
            <a:spAutoFit/>
          </a:bodyPr>
          <a:lstStyle/>
          <a:p>
            <a:pPr algn="just">
              <a:lnSpc>
                <a:spcPct val="150000"/>
              </a:lnSpc>
            </a:pPr>
            <a:r>
              <a:rPr lang="en-US" altLang="zh-CN" sz="1600" dirty="0" err="1">
                <a:latin typeface="微软雅黑" panose="020B0503020204020204" pitchFamily="34" charset="-122"/>
                <a:ea typeface="微软雅黑" panose="020B0503020204020204" pitchFamily="34" charset="-122"/>
              </a:rPr>
              <a:t>PyTorch</a:t>
            </a:r>
            <a:r>
              <a:rPr lang="zh-CN" altLang="en-US" sz="1600" dirty="0">
                <a:latin typeface="微软雅黑" panose="020B0503020204020204" pitchFamily="34" charset="-122"/>
                <a:ea typeface="微软雅黑" panose="020B0503020204020204" pitchFamily="34" charset="-122"/>
              </a:rPr>
              <a:t>软件是一种用于构建深度学习模型的功能完备框架，是一种通常用于图像识别和语言处理等应用程序的机器学习，并且对于大多数机器学习开发新手而言，学习和使用起来相对简单。</a:t>
            </a:r>
          </a:p>
        </p:txBody>
      </p:sp>
      <p:sp>
        <p:nvSpPr>
          <p:cNvPr id="25" name="文本框 24"/>
          <p:cNvSpPr txBox="1"/>
          <p:nvPr/>
        </p:nvSpPr>
        <p:spPr>
          <a:xfrm>
            <a:off x="6336620" y="1645677"/>
            <a:ext cx="2546514" cy="2634183"/>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是来自</a:t>
            </a:r>
            <a:r>
              <a:rPr lang="en-US" altLang="zh-CN" sz="1600" dirty="0" err="1">
                <a:latin typeface="微软雅黑" panose="020B0503020204020204" pitchFamily="34" charset="-122"/>
                <a:ea typeface="微软雅黑" panose="020B0503020204020204" pitchFamily="34" charset="-122"/>
              </a:rPr>
              <a:t>Ultralytics</a:t>
            </a:r>
            <a:r>
              <a:rPr lang="zh-CN" altLang="en-US" sz="1600" dirty="0">
                <a:latin typeface="微软雅黑" panose="020B0503020204020204" pitchFamily="34" charset="-122"/>
                <a:ea typeface="微软雅黑" panose="020B0503020204020204" pitchFamily="34" charset="-122"/>
              </a:rPr>
              <a:t>的最新的基于</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的对象检测模型系列，提供最先进的性能，因此可以直接在官网上下载或者直接使用</a:t>
            </a:r>
            <a:r>
              <a:rPr lang="en-US" altLang="zh-CN" sz="1600" dirty="0">
                <a:latin typeface="微软雅黑" panose="020B0503020204020204" pitchFamily="34" charset="-122"/>
                <a:ea typeface="微软雅黑" panose="020B0503020204020204" pitchFamily="34" charset="-122"/>
              </a:rPr>
              <a:t>pip</a:t>
            </a:r>
            <a:r>
              <a:rPr lang="zh-CN" altLang="en-US" sz="1600" dirty="0">
                <a:latin typeface="微软雅黑" panose="020B0503020204020204" pitchFamily="34" charset="-122"/>
                <a:ea typeface="微软雅黑" panose="020B0503020204020204" pitchFamily="34" charset="-122"/>
              </a:rPr>
              <a:t>命令安装，两种方法并无差别。</a:t>
            </a:r>
          </a:p>
        </p:txBody>
      </p:sp>
      <p:cxnSp>
        <p:nvCxnSpPr>
          <p:cNvPr id="26" name="直接连接符 25"/>
          <p:cNvCxnSpPr/>
          <p:nvPr/>
        </p:nvCxnSpPr>
        <p:spPr>
          <a:xfrm>
            <a:off x="3182112"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27" name="直接连接符 26"/>
          <p:cNvCxnSpPr/>
          <p:nvPr/>
        </p:nvCxnSpPr>
        <p:spPr>
          <a:xfrm>
            <a:off x="6096000"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sp>
        <p:nvSpPr>
          <p:cNvPr id="3" name="椭圆 2">
            <a:extLst>
              <a:ext uri="{FF2B5EF4-FFF2-40B4-BE49-F238E27FC236}">
                <a16:creationId xmlns:a16="http://schemas.microsoft.com/office/drawing/2014/main" id="{546CE4CA-AD6E-A26C-BDBA-AAE7804A9110}"/>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a:extLst>
              <a:ext uri="{FF2B5EF4-FFF2-40B4-BE49-F238E27FC236}">
                <a16:creationId xmlns:a16="http://schemas.microsoft.com/office/drawing/2014/main" id="{71E4A79E-A133-ADA4-D427-30755236906F}"/>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椭圆 4">
            <a:extLst>
              <a:ext uri="{FF2B5EF4-FFF2-40B4-BE49-F238E27FC236}">
                <a16:creationId xmlns:a16="http://schemas.microsoft.com/office/drawing/2014/main" id="{5DC7CD66-1AB7-3AAD-4917-DC5CB2997497}"/>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椭圆 5">
            <a:extLst>
              <a:ext uri="{FF2B5EF4-FFF2-40B4-BE49-F238E27FC236}">
                <a16:creationId xmlns:a16="http://schemas.microsoft.com/office/drawing/2014/main" id="{4E3AFA13-CB95-736B-0146-9B4971731BA0}"/>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58FE54C8-FD63-D98B-382A-BC85C935220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040C2136-FC04-0776-D893-B18F6CFA35DD}"/>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1492406" y="1130732"/>
            <a:ext cx="6159188" cy="3313510"/>
          </a:xfrm>
          <a:prstGeom prst="rect">
            <a:avLst/>
          </a:prstGeom>
        </p:spPr>
      </p:pic>
      <p:sp>
        <p:nvSpPr>
          <p:cNvPr id="5" name="文本框 4"/>
          <p:cNvSpPr txBox="1"/>
          <p:nvPr/>
        </p:nvSpPr>
        <p:spPr>
          <a:xfrm>
            <a:off x="1492407" y="4405717"/>
            <a:ext cx="615918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测试检测图片</a:t>
            </a:r>
          </a:p>
        </p:txBody>
      </p:sp>
      <p:sp>
        <p:nvSpPr>
          <p:cNvPr id="6" name="矩形 5">
            <a:extLst>
              <a:ext uri="{FF2B5EF4-FFF2-40B4-BE49-F238E27FC236}">
                <a16:creationId xmlns:a16="http://schemas.microsoft.com/office/drawing/2014/main" id="{2E9628B2-63EE-1BCE-3301-25F2F7911550}"/>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26EE93CB-E2C7-C7FD-518F-EF091A5BC4C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5BF70BB7-D649-2396-CF5A-EAB09C441EB3}"/>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975CDD60-2E0A-652C-7B9E-3A93928ABF3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D070EB61-E6D0-FE2F-E139-7FBAC6620019}"/>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5F9DF01-74F9-346C-B62F-13D6011097F8}"/>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EEEA1543-7180-80F8-68E9-968A5F590B1F}"/>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2C6B7843-ACD7-BE26-64CF-3B220457C92E}"/>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6ADFEC4E-BA81-82C7-C071-BC0115D17C16}"/>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8052F28-E275-43F9-C2A9-F7459D3459A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261C98AF-554F-25B9-610B-822C1B1D04F9}"/>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构建数据集</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010" y="2719487"/>
            <a:ext cx="1799590" cy="1799590"/>
          </a:xfrm>
          <a:prstGeom prst="rect">
            <a:avLst/>
          </a:prstGeom>
          <a:noFill/>
          <a:ln>
            <a:noFill/>
          </a:ln>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23215" y="2722201"/>
            <a:ext cx="1799590" cy="1799590"/>
          </a:xfrm>
          <a:prstGeom prst="rect">
            <a:avLst/>
          </a:prstGeom>
          <a:noFill/>
          <a:ln>
            <a:noFill/>
          </a:ln>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2420" y="2719487"/>
            <a:ext cx="1799590" cy="1799590"/>
          </a:xfrm>
          <a:prstGeom prst="rect">
            <a:avLst/>
          </a:prstGeom>
          <a:noFill/>
          <a:ln>
            <a:noFill/>
          </a:ln>
        </p:spPr>
      </p:pic>
      <p:sp>
        <p:nvSpPr>
          <p:cNvPr id="7" name="文本框 6"/>
          <p:cNvSpPr txBox="1"/>
          <p:nvPr/>
        </p:nvSpPr>
        <p:spPr>
          <a:xfrm>
            <a:off x="844010" y="4474195"/>
            <a:ext cx="5758001"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部分图片集和标注集</a:t>
            </a:r>
          </a:p>
        </p:txBody>
      </p:sp>
      <p:sp>
        <p:nvSpPr>
          <p:cNvPr id="11" name="文本框 10"/>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在一些开源数据集网站（如</a:t>
            </a:r>
            <a:r>
              <a:rPr lang="en-US" altLang="zh-CN" sz="1600" dirty="0" err="1">
                <a:latin typeface="微软雅黑" panose="020B0503020204020204" pitchFamily="34" charset="-122"/>
                <a:ea typeface="微软雅黑" panose="020B0503020204020204" pitchFamily="34" charset="-122"/>
              </a:rPr>
              <a:t>MaskedFace</a:t>
            </a:r>
            <a:r>
              <a:rPr lang="en-US" altLang="zh-CN" sz="1600" dirty="0">
                <a:latin typeface="微软雅黑" panose="020B0503020204020204" pitchFamily="34" charset="-122"/>
                <a:ea typeface="微软雅黑" panose="020B0503020204020204" pitchFamily="34" charset="-122"/>
              </a:rPr>
              <a:t>-Net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RMFD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MAFA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WIDER FACE</a:t>
            </a:r>
            <a:r>
              <a:rPr lang="zh-CN" altLang="en-US" sz="1600" dirty="0">
                <a:latin typeface="微软雅黑" panose="020B0503020204020204" pitchFamily="34" charset="-122"/>
                <a:ea typeface="微软雅黑" panose="020B0503020204020204" pitchFamily="34" charset="-122"/>
              </a:rPr>
              <a:t>等）收集大量图像数据，其中包括三个类别：规范佩戴口罩、不规范佩戴口罩和未佩戴口罩；</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使用标注工具</a:t>
            </a:r>
            <a:r>
              <a:rPr lang="en-US" altLang="zh-CN" sz="1600" dirty="0" err="1">
                <a:latin typeface="微软雅黑" panose="020B0503020204020204" pitchFamily="34" charset="-122"/>
                <a:ea typeface="微软雅黑" panose="020B0503020204020204" pitchFamily="34" charset="-122"/>
              </a:rPr>
              <a:t>labelimg</a:t>
            </a:r>
            <a:r>
              <a:rPr lang="zh-CN" altLang="en-US" sz="1600" dirty="0">
                <a:latin typeface="微软雅黑" panose="020B0503020204020204" pitchFamily="34" charset="-122"/>
                <a:ea typeface="微软雅黑" panose="020B0503020204020204" pitchFamily="34" charset="-122"/>
              </a:rPr>
              <a:t>对图像进行标注，确定口罩在图像中的位置，并为其分配相应类别标签，储存在目标文件夹，以此来达到构建训练集和验证集的目的。</a:t>
            </a:r>
          </a:p>
        </p:txBody>
      </p:sp>
      <p:sp>
        <p:nvSpPr>
          <p:cNvPr id="12" name="矩形 11">
            <a:extLst>
              <a:ext uri="{FF2B5EF4-FFF2-40B4-BE49-F238E27FC236}">
                <a16:creationId xmlns:a16="http://schemas.microsoft.com/office/drawing/2014/main" id="{E4FE1C0A-D459-504F-018C-BED4E2C34848}"/>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314E35A1-8B36-FA3E-7458-528AE9083521}"/>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C4187BE-90B0-8A27-79E0-DF8D5EBB94A1}"/>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C7F65AA4-BB0B-7DF3-3286-73CB3A1792F4}"/>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6" name="矩形 15">
            <a:extLst>
              <a:ext uri="{FF2B5EF4-FFF2-40B4-BE49-F238E27FC236}">
                <a16:creationId xmlns:a16="http://schemas.microsoft.com/office/drawing/2014/main" id="{1C534D8B-ED2B-1139-2754-684AA73EB252}"/>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74C3987-E44F-AA69-A764-DA2E2E2F06DF}"/>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E448954D-7A7A-4D04-0271-31C351613003}"/>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F3BC00D6-3572-51F4-3D52-3C412C6A7154}"/>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CF9D5781-68C7-AFAB-2490-186E8740D2CD}"/>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24968D36-0138-62DA-70AB-0E408683E53A}"/>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92916684-92A1-E00B-4B34-E76CF0B3E466}"/>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矩形 3"/>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初步训练模型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构建</a:t>
            </a:r>
            <a:r>
              <a:rPr lang="en-US" altLang="zh-CN" sz="1600" dirty="0">
                <a:latin typeface="微软雅黑" panose="020B0503020204020204" pitchFamily="34" charset="-122"/>
                <a:ea typeface="微软雅黑" panose="020B0503020204020204" pitchFamily="34" charset="-122"/>
              </a:rPr>
              <a:t>images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训练集图片和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验证集图片）和</a:t>
            </a:r>
            <a:r>
              <a:rPr lang="en-US" altLang="zh-CN" sz="1600" dirty="0">
                <a:latin typeface="微软雅黑" panose="020B0503020204020204" pitchFamily="34" charset="-122"/>
                <a:ea typeface="微软雅黑" panose="020B0503020204020204" pitchFamily="34" charset="-122"/>
              </a:rPr>
              <a:t>labels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训练集标签文件和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验证集标签文件）两个文件夹并一一对应来做好模型训练前的准备工作；</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通过先前安装好的配置文件，设置好数据集描述文件，训练轮数，线程，批处理大小等参数，即可开始模型训练。</a:t>
            </a: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977" y="2563027"/>
            <a:ext cx="3967146" cy="1983573"/>
          </a:xfrm>
          <a:prstGeom prst="rect">
            <a:avLst/>
          </a:prstGeom>
          <a:noFill/>
          <a:ln>
            <a:no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3204" y="2594777"/>
            <a:ext cx="2664422" cy="1951823"/>
          </a:xfrm>
          <a:prstGeom prst="rect">
            <a:avLst/>
          </a:prstGeom>
        </p:spPr>
      </p:pic>
      <p:sp>
        <p:nvSpPr>
          <p:cNvPr id="11" name="文本框 10"/>
          <p:cNvSpPr txBox="1"/>
          <p:nvPr/>
        </p:nvSpPr>
        <p:spPr>
          <a:xfrm>
            <a:off x="820977" y="4474195"/>
            <a:ext cx="396714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 模型训练结果</a:t>
            </a:r>
          </a:p>
        </p:txBody>
      </p:sp>
      <p:sp>
        <p:nvSpPr>
          <p:cNvPr id="12" name="文本框 11"/>
          <p:cNvSpPr txBox="1"/>
          <p:nvPr/>
        </p:nvSpPr>
        <p:spPr>
          <a:xfrm>
            <a:off x="4923204" y="4474195"/>
            <a:ext cx="2664422"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2</a:t>
            </a:r>
            <a:r>
              <a:rPr lang="zh-CN" altLang="en-US" sz="1200" dirty="0">
                <a:latin typeface="楷体" panose="02010609060101010101" pitchFamily="49" charset="-122"/>
                <a:ea typeface="楷体" panose="02010609060101010101" pitchFamily="49" charset="-122"/>
              </a:rPr>
              <a:t> </a:t>
            </a:r>
            <a:r>
              <a:rPr lang="en-US" altLang="zh-CN" sz="1200" dirty="0">
                <a:latin typeface="楷体" panose="02010609060101010101" pitchFamily="49" charset="-122"/>
                <a:ea typeface="楷体" panose="02010609060101010101" pitchFamily="49" charset="-122"/>
              </a:rPr>
              <a:t>.pt</a:t>
            </a:r>
            <a:r>
              <a:rPr lang="zh-CN" altLang="en-US" sz="1200" dirty="0">
                <a:latin typeface="楷体" panose="02010609060101010101" pitchFamily="49" charset="-122"/>
                <a:ea typeface="楷体" panose="02010609060101010101" pitchFamily="49" charset="-122"/>
              </a:rPr>
              <a:t>文件和模型测试结果</a:t>
            </a:r>
          </a:p>
        </p:txBody>
      </p:sp>
      <p:sp>
        <p:nvSpPr>
          <p:cNvPr id="3" name="矩形 2">
            <a:extLst>
              <a:ext uri="{FF2B5EF4-FFF2-40B4-BE49-F238E27FC236}">
                <a16:creationId xmlns:a16="http://schemas.microsoft.com/office/drawing/2014/main" id="{FACE2D6D-48F5-FD0D-1533-059B3A95F0D8}"/>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B98D1F71-7BD8-5A0D-D0CF-99999346CCCD}"/>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21023F82-387B-4881-B824-0ADD3AE68E01}"/>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B096833-6BEA-794D-DD6F-3A6593F40881}"/>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6" name="矩形 15">
            <a:extLst>
              <a:ext uri="{FF2B5EF4-FFF2-40B4-BE49-F238E27FC236}">
                <a16:creationId xmlns:a16="http://schemas.microsoft.com/office/drawing/2014/main" id="{94BCF40D-3570-EC85-18EB-67E205DD4DB9}"/>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E89DADD-A797-CA99-C3DE-6448578FD41B}"/>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CEC18BBA-5F6D-FD36-4898-49879E29D857}"/>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C73B3D9A-6D75-2446-3662-812F21052852}"/>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444588F8-7C49-5901-674B-E31A0441174C}"/>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5092E3E2-DE7D-4F98-E1E6-89353CBE9992}"/>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E6C99A85-B1AF-F782-3175-46E492F3252C}"/>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验证集以及摄像头测试</a:t>
            </a:r>
          </a:p>
        </p:txBody>
      </p:sp>
      <p:sp>
        <p:nvSpPr>
          <p:cNvPr id="4" name="文本框 3"/>
          <p:cNvSpPr txBox="1"/>
          <p:nvPr/>
        </p:nvSpPr>
        <p:spPr>
          <a:xfrm>
            <a:off x="443429" y="1066026"/>
            <a:ext cx="8306084" cy="787523"/>
          </a:xfrm>
          <a:prstGeom prst="rect">
            <a:avLst/>
          </a:prstGeom>
          <a:noFill/>
        </p:spPr>
        <p:txBody>
          <a:bodyPr wrap="square">
            <a:spAutoFit/>
          </a:bodyPr>
          <a:lstStyle/>
          <a:p>
            <a:pPr algn="just">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摄像头测试结果显示，模型训练效果较好，对规范佩戴口罩和未佩戴口罩能进行较好的区分，且识别程度较高，模型训练达到了预期的效果。</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7653" y="1973119"/>
            <a:ext cx="2710815" cy="2159635"/>
          </a:xfrm>
          <a:prstGeom prst="rect">
            <a:avLst/>
          </a:prstGeom>
          <a:noFill/>
          <a:ln>
            <a:noFill/>
          </a:ln>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85534" y="1978046"/>
            <a:ext cx="2710815" cy="2159635"/>
          </a:xfrm>
          <a:prstGeom prst="rect">
            <a:avLst/>
          </a:prstGeom>
          <a:noFill/>
          <a:ln>
            <a:noFill/>
          </a:ln>
        </p:spPr>
      </p:pic>
      <p:sp>
        <p:nvSpPr>
          <p:cNvPr id="7" name="文本框 6"/>
          <p:cNvSpPr txBox="1"/>
          <p:nvPr/>
        </p:nvSpPr>
        <p:spPr>
          <a:xfrm>
            <a:off x="1385532" y="4180931"/>
            <a:ext cx="6372934"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摄像头测试结果</a:t>
            </a:r>
          </a:p>
        </p:txBody>
      </p:sp>
      <p:sp>
        <p:nvSpPr>
          <p:cNvPr id="11" name="矩形 10">
            <a:extLst>
              <a:ext uri="{FF2B5EF4-FFF2-40B4-BE49-F238E27FC236}">
                <a16:creationId xmlns:a16="http://schemas.microsoft.com/office/drawing/2014/main" id="{82C67BBE-085F-2D6E-A023-E6FDD25293D7}"/>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BAF2B806-D815-2E4F-9255-D71A4E49390B}"/>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3D9B082A-25B0-B018-9596-8CC72B5ACE9F}"/>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3896864D-00C0-7C26-79D0-9A9806FB84C3}"/>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5" name="矩形 14">
            <a:extLst>
              <a:ext uri="{FF2B5EF4-FFF2-40B4-BE49-F238E27FC236}">
                <a16:creationId xmlns:a16="http://schemas.microsoft.com/office/drawing/2014/main" id="{25932437-4D3C-CEB1-1D0F-0D7836885061}"/>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ED36C34-92B7-CCD3-E731-AF95352B9D09}"/>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9494FC3E-8CD0-1A7B-7F38-A1BBD7789D02}"/>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EBFDDBD6-CA8F-8429-32C0-34A2963A9C59}"/>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3919E8D0-5F36-B395-68EF-D79BCBF5F4FD}"/>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DF3BABE8-CA6E-1DDE-E108-6BC3E8E69771}"/>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A8F953FF-946F-C4F1-FB9F-2BF2DAE03BB7}"/>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4239605" cy="3813993"/>
          </a:xfrm>
          <a:prstGeom prst="rect">
            <a:avLst/>
          </a:prstGeom>
        </p:spPr>
        <p:txBody>
          <a:bodyPr wrap="square">
            <a:spAutoFit/>
          </a:bodyPr>
          <a:lstStyle/>
          <a:p>
            <a:pPr marL="285750" indent="-285750" algn="just">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针对口罩检测特定任务下的模型优化</a:t>
            </a:r>
            <a:endParaRPr lang="en-US" altLang="zh-CN"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spcBef>
                <a:spcPts val="2000"/>
              </a:spcBef>
              <a:buFont typeface="Wingdings" panose="05000000000000000000" pitchFamily="2" charset="2"/>
              <a:buChar char="l"/>
            </a:pPr>
            <a:r>
              <a:rPr lang="zh-CN" altLang="en-US" b="1" dirty="0">
                <a:solidFill>
                  <a:srgbClr val="002060"/>
                </a:solidFill>
                <a:latin typeface="微软雅黑" panose="020B0503020204020204" pitchFamily="34" charset="-122"/>
                <a:ea typeface="微软雅黑" panose="020B0503020204020204" pitchFamily="34" charset="-122"/>
              </a:rPr>
              <a:t>在对图像进行旋转后，模型在识别和检测方面存在明显的不足</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将原数据集中的图像进行</a:t>
            </a:r>
            <a:r>
              <a:rPr lang="en-US" altLang="zh-CN" sz="1600" b="1" dirty="0">
                <a:latin typeface="微软雅黑" panose="020B0503020204020204" pitchFamily="34" charset="-122"/>
                <a:ea typeface="微软雅黑" panose="020B0503020204020204" pitchFamily="34" charset="-122"/>
              </a:rPr>
              <a:t>-45°~45°</a:t>
            </a:r>
            <a:r>
              <a:rPr lang="zh-CN" altLang="en-US" sz="1600" b="1" dirty="0">
                <a:latin typeface="微软雅黑" panose="020B0503020204020204" pitchFamily="34" charset="-122"/>
                <a:ea typeface="微软雅黑" panose="020B0503020204020204" pitchFamily="34" charset="-122"/>
              </a:rPr>
              <a:t>的旋转，以模拟实际场景中人脸可能的姿态变化。</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b="1" dirty="0">
                <a:solidFill>
                  <a:srgbClr val="002060"/>
                </a:solidFill>
                <a:latin typeface="微软雅黑" panose="020B0503020204020204" pitchFamily="34" charset="-122"/>
                <a:ea typeface="微软雅黑" panose="020B0503020204020204" pitchFamily="34" charset="-122"/>
              </a:rPr>
              <a:t>模型有过拟合的现象，佩戴口罩的类别可能和人脸的出现过于相关</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对数据库进行修补和扩充：着重补充了未规范佩戴口罩的图片，进行手动标注。</a:t>
            </a:r>
            <a:endParaRPr lang="en-US" altLang="zh-CN"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4803909" y="1494280"/>
            <a:ext cx="4128796" cy="2154940"/>
          </a:xfrm>
          <a:prstGeom prst="rect">
            <a:avLst/>
          </a:prstGeom>
        </p:spPr>
      </p:pic>
      <p:sp>
        <p:nvSpPr>
          <p:cNvPr id="5" name="文本框 4"/>
          <p:cNvSpPr txBox="1"/>
          <p:nvPr/>
        </p:nvSpPr>
        <p:spPr>
          <a:xfrm>
            <a:off x="4803908" y="3633695"/>
            <a:ext cx="412879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a:t>
            </a:r>
            <a:r>
              <a:rPr lang="en-US" altLang="zh-CN" sz="1200" dirty="0" err="1">
                <a:latin typeface="楷体" panose="02010609060101010101" pitchFamily="49" charset="-122"/>
                <a:ea typeface="楷体" panose="02010609060101010101" pitchFamily="49" charset="-122"/>
              </a:rPr>
              <a:t>labelimg</a:t>
            </a:r>
            <a:r>
              <a:rPr lang="zh-CN" altLang="en-US" sz="1200" dirty="0">
                <a:latin typeface="楷体" panose="02010609060101010101" pitchFamily="49" charset="-122"/>
                <a:ea typeface="楷体" panose="02010609060101010101" pitchFamily="49" charset="-122"/>
              </a:rPr>
              <a:t>图片处理过程</a:t>
            </a:r>
          </a:p>
        </p:txBody>
      </p:sp>
      <p:sp>
        <p:nvSpPr>
          <p:cNvPr id="6" name="矩形 5">
            <a:extLst>
              <a:ext uri="{FF2B5EF4-FFF2-40B4-BE49-F238E27FC236}">
                <a16:creationId xmlns:a16="http://schemas.microsoft.com/office/drawing/2014/main" id="{5F57A170-189F-66D5-F37A-BD05BFB4D414}"/>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2DA8157-635A-9A44-5057-52CA69420AA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FD9389D-8980-FB74-9035-43B97F7B167C}"/>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28FBE35-B839-4C1F-29E2-6A306F15A84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AA8DF538-DAE8-1700-94E6-E69337551CBF}"/>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D163311-157E-B497-0782-847B1D0A2E8F}"/>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4DCDDCC5-C974-74B3-FDCD-4F3EF88C869E}"/>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FEA76C14-AA86-4A38-B91F-7E87A5085007}"/>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38E23A7C-9631-D62D-52C7-BD26F5DD73FE}"/>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9C482BD-F005-73D8-C31D-3C42D234161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AD9F31BA-72F8-EE18-E95B-EEFF18531094}"/>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4606641" cy="3730958"/>
          </a:xfrm>
          <a:prstGeom prst="rect">
            <a:avLst/>
          </a:prstGeom>
        </p:spPr>
        <p:txBody>
          <a:bodyPr wrap="square">
            <a:spAutoFit/>
          </a:bodyPr>
          <a:lstStyle/>
          <a:p>
            <a:pPr marL="285750" indent="-285750" algn="just">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模型评估过程</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endParaRPr lang="zh-CN" altLang="en-US" dirty="0">
              <a:solidFill>
                <a:srgbClr val="002060"/>
              </a:solidFill>
              <a:latin typeface="微软雅黑" panose="020B0503020204020204" pitchFamily="34" charset="-122"/>
              <a:ea typeface="微软雅黑" panose="020B0503020204020204" pitchFamily="34" charset="-122"/>
            </a:endParaRPr>
          </a:p>
          <a:p>
            <a:pPr algn="just">
              <a:lnSpc>
                <a:spcPct val="125000"/>
              </a:lnSpc>
            </a:pPr>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经过模型优化后，我们进行了对模型性能的评估，并创建了多个评估曲线，包括混淆矩阵、</a:t>
            </a:r>
            <a:r>
              <a:rPr lang="en-US" altLang="zh-CN" dirty="0">
                <a:latin typeface="微软雅黑" panose="020B0503020204020204" pitchFamily="34" charset="-122"/>
                <a:ea typeface="微软雅黑" panose="020B0503020204020204" pitchFamily="34" charset="-122"/>
              </a:rPr>
              <a:t>F1</a:t>
            </a:r>
            <a:r>
              <a:rPr lang="zh-CN" altLang="en-US" dirty="0">
                <a:latin typeface="微软雅黑" panose="020B0503020204020204" pitchFamily="34" charset="-122"/>
                <a:ea typeface="微软雅黑" panose="020B0503020204020204" pitchFamily="34" charset="-122"/>
              </a:rPr>
              <a:t>曲线、</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曲线、</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曲线和</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曲线等。</a:t>
            </a:r>
            <a:endParaRPr lang="en-US" altLang="zh-CN" dirty="0">
              <a:latin typeface="微软雅黑" panose="020B0503020204020204" pitchFamily="34" charset="-122"/>
              <a:ea typeface="微软雅黑" panose="020B0503020204020204" pitchFamily="34" charset="-122"/>
            </a:endParaRPr>
          </a:p>
          <a:p>
            <a:pPr algn="just">
              <a:lnSpc>
                <a:spcPct val="125000"/>
              </a:lnSpc>
            </a:pPr>
            <a:endParaRPr lang="en-US" altLang="zh-CN" dirty="0">
              <a:latin typeface="微软雅黑" panose="020B0503020204020204" pitchFamily="34" charset="-122"/>
              <a:ea typeface="微软雅黑" panose="020B0503020204020204" pitchFamily="34" charset="-122"/>
            </a:endParaRPr>
          </a:p>
          <a:p>
            <a:pPr algn="just">
              <a:lnSpc>
                <a:spcPct val="125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评估曲线的分析结果显示，模型的性能得到了明显的提升，表现出较好的泛化能力和准确性。针对先前存在的歪头图像和过拟合问题，经过模型优化后得到了有效的解决。</a:t>
            </a:r>
            <a:endParaRPr lang="en-US"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317497" y="3609744"/>
            <a:ext cx="343201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模型评估结果</a:t>
            </a:r>
          </a:p>
        </p:txBody>
      </p:sp>
      <p:sp>
        <p:nvSpPr>
          <p:cNvPr id="6" name="矩形 5">
            <a:extLst>
              <a:ext uri="{FF2B5EF4-FFF2-40B4-BE49-F238E27FC236}">
                <a16:creationId xmlns:a16="http://schemas.microsoft.com/office/drawing/2014/main" id="{5F57A170-189F-66D5-F37A-BD05BFB4D414}"/>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2DA8157-635A-9A44-5057-52CA69420AA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FD9389D-8980-FB74-9035-43B97F7B167C}"/>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28FBE35-B839-4C1F-29E2-6A306F15A84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AA8DF538-DAE8-1700-94E6-E69337551CBF}"/>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D163311-157E-B497-0782-847B1D0A2E8F}"/>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4DCDDCC5-C974-74B3-FDCD-4F3EF88C869E}"/>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FEA76C14-AA86-4A38-B91F-7E87A5085007}"/>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38E23A7C-9631-D62D-52C7-BD26F5DD73FE}"/>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9C482BD-F005-73D8-C31D-3C42D234161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AD9F31BA-72F8-EE18-E95B-EEFF18531094}"/>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6F0C2E2A-7EFC-D563-1FBA-93698282756B}"/>
              </a:ext>
            </a:extLst>
          </p:cNvPr>
          <p:cNvPicPr>
            <a:picLocks noChangeAspect="1"/>
          </p:cNvPicPr>
          <p:nvPr/>
        </p:nvPicPr>
        <p:blipFill>
          <a:blip r:embed="rId5"/>
          <a:stretch>
            <a:fillRect/>
          </a:stretch>
        </p:blipFill>
        <p:spPr>
          <a:xfrm>
            <a:off x="5317497" y="1207705"/>
            <a:ext cx="3432016" cy="2404382"/>
          </a:xfrm>
          <a:prstGeom prst="rect">
            <a:avLst/>
          </a:prstGeom>
        </p:spPr>
      </p:pic>
    </p:spTree>
    <p:extLst>
      <p:ext uri="{BB962C8B-B14F-4D97-AF65-F5344CB8AC3E}">
        <p14:creationId xmlns:p14="http://schemas.microsoft.com/office/powerpoint/2010/main" val="68696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实验结果</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381981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图片 15"/>
          <p:cNvPicPr>
            <a:picLocks noChangeAspect="1"/>
          </p:cNvPicPr>
          <p:nvPr/>
        </p:nvPicPr>
        <p:blipFill>
          <a:blip r:embed="rId5"/>
          <a:stretch>
            <a:fillRect/>
          </a:stretch>
        </p:blipFill>
        <p:spPr>
          <a:xfrm>
            <a:off x="206514" y="676338"/>
            <a:ext cx="1673239" cy="1260000"/>
          </a:xfrm>
          <a:prstGeom prst="rect">
            <a:avLst/>
          </a:prstGeom>
        </p:spPr>
      </p:pic>
      <p:pic>
        <p:nvPicPr>
          <p:cNvPr id="17" name="图片 16"/>
          <p:cNvPicPr>
            <a:picLocks noChangeAspect="1"/>
          </p:cNvPicPr>
          <p:nvPr/>
        </p:nvPicPr>
        <p:blipFill>
          <a:blip r:embed="rId6"/>
          <a:stretch>
            <a:fillRect/>
          </a:stretch>
        </p:blipFill>
        <p:spPr>
          <a:xfrm>
            <a:off x="1989242" y="676338"/>
            <a:ext cx="1673239" cy="1260000"/>
          </a:xfrm>
          <a:prstGeom prst="rect">
            <a:avLst/>
          </a:prstGeom>
        </p:spPr>
      </p:pic>
      <p:pic>
        <p:nvPicPr>
          <p:cNvPr id="18" name="图片 17"/>
          <p:cNvPicPr>
            <a:picLocks noChangeAspect="1"/>
          </p:cNvPicPr>
          <p:nvPr/>
        </p:nvPicPr>
        <p:blipFill>
          <a:blip r:embed="rId7"/>
          <a:stretch>
            <a:fillRect/>
          </a:stretch>
        </p:blipFill>
        <p:spPr>
          <a:xfrm>
            <a:off x="206514" y="3452175"/>
            <a:ext cx="1668169" cy="1260000"/>
          </a:xfrm>
          <a:prstGeom prst="rect">
            <a:avLst/>
          </a:prstGeom>
        </p:spPr>
      </p:pic>
      <p:pic>
        <p:nvPicPr>
          <p:cNvPr id="19" name="图片 18"/>
          <p:cNvPicPr>
            <a:picLocks noChangeAspect="1"/>
          </p:cNvPicPr>
          <p:nvPr/>
        </p:nvPicPr>
        <p:blipFill>
          <a:blip r:embed="rId8"/>
          <a:stretch>
            <a:fillRect/>
          </a:stretch>
        </p:blipFill>
        <p:spPr>
          <a:xfrm>
            <a:off x="206514" y="2066212"/>
            <a:ext cx="1673239" cy="1260000"/>
          </a:xfrm>
          <a:prstGeom prst="rect">
            <a:avLst/>
          </a:prstGeom>
        </p:spPr>
      </p:pic>
      <p:pic>
        <p:nvPicPr>
          <p:cNvPr id="20" name="图片 19"/>
          <p:cNvPicPr>
            <a:picLocks noChangeAspect="1"/>
          </p:cNvPicPr>
          <p:nvPr/>
        </p:nvPicPr>
        <p:blipFill>
          <a:blip r:embed="rId9"/>
          <a:stretch>
            <a:fillRect/>
          </a:stretch>
        </p:blipFill>
        <p:spPr>
          <a:xfrm>
            <a:off x="1995773" y="2066212"/>
            <a:ext cx="1688452" cy="1260000"/>
          </a:xfrm>
          <a:prstGeom prst="rect">
            <a:avLst/>
          </a:prstGeom>
        </p:spPr>
      </p:pic>
      <p:pic>
        <p:nvPicPr>
          <p:cNvPr id="21" name="图片 20"/>
          <p:cNvPicPr>
            <a:picLocks noChangeAspect="1"/>
          </p:cNvPicPr>
          <p:nvPr/>
        </p:nvPicPr>
        <p:blipFill>
          <a:blip r:embed="rId10"/>
          <a:stretch>
            <a:fillRect/>
          </a:stretch>
        </p:blipFill>
        <p:spPr>
          <a:xfrm>
            <a:off x="2000890" y="3452175"/>
            <a:ext cx="1683335" cy="1260000"/>
          </a:xfrm>
          <a:prstGeom prst="rect">
            <a:avLst/>
          </a:prstGeom>
        </p:spPr>
      </p:pic>
      <p:sp>
        <p:nvSpPr>
          <p:cNvPr id="22" name="矩形 21">
            <a:extLst>
              <a:ext uri="{FF2B5EF4-FFF2-40B4-BE49-F238E27FC236}">
                <a16:creationId xmlns:a16="http://schemas.microsoft.com/office/drawing/2014/main" id="{427C2B67-FD0F-2188-8999-8CE6CA4B47FF}"/>
              </a:ext>
            </a:extLst>
          </p:cNvPr>
          <p:cNvSpPr/>
          <p:nvPr/>
        </p:nvSpPr>
        <p:spPr>
          <a:xfrm>
            <a:off x="3862339" y="1731490"/>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a:solidFill>
                  <a:schemeClr val="accent6"/>
                </a:solidFill>
              </a:rPr>
              <a:t>standard</a:t>
            </a:r>
            <a:endParaRPr lang="zh-CN" altLang="en-US" b="1" dirty="0">
              <a:solidFill>
                <a:schemeClr val="accent6"/>
              </a:solidFill>
            </a:endParaRPr>
          </a:p>
        </p:txBody>
      </p:sp>
      <p:sp>
        <p:nvSpPr>
          <p:cNvPr id="23" name="矩形 22">
            <a:extLst>
              <a:ext uri="{FF2B5EF4-FFF2-40B4-BE49-F238E27FC236}">
                <a16:creationId xmlns:a16="http://schemas.microsoft.com/office/drawing/2014/main" id="{4F36E8BD-BA29-043D-2DF0-691083D9D368}"/>
              </a:ext>
            </a:extLst>
          </p:cNvPr>
          <p:cNvSpPr/>
          <p:nvPr/>
        </p:nvSpPr>
        <p:spPr>
          <a:xfrm>
            <a:off x="3862339" y="2470896"/>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err="1">
                <a:solidFill>
                  <a:schemeClr val="accent6"/>
                </a:solidFill>
              </a:rPr>
              <a:t>non_standard</a:t>
            </a:r>
            <a:endParaRPr lang="zh-CN" altLang="en-US" b="1" dirty="0">
              <a:solidFill>
                <a:schemeClr val="accent6"/>
              </a:solidFill>
            </a:endParaRPr>
          </a:p>
        </p:txBody>
      </p:sp>
      <p:sp>
        <p:nvSpPr>
          <p:cNvPr id="24" name="矩形 23">
            <a:extLst>
              <a:ext uri="{FF2B5EF4-FFF2-40B4-BE49-F238E27FC236}">
                <a16:creationId xmlns:a16="http://schemas.microsoft.com/office/drawing/2014/main" id="{BAC16248-5DA2-200E-0068-8AD92030C026}"/>
              </a:ext>
            </a:extLst>
          </p:cNvPr>
          <p:cNvSpPr/>
          <p:nvPr/>
        </p:nvSpPr>
        <p:spPr>
          <a:xfrm>
            <a:off x="3862339" y="3209926"/>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err="1">
                <a:solidFill>
                  <a:schemeClr val="accent6"/>
                </a:solidFill>
              </a:rPr>
              <a:t>no_mask</a:t>
            </a:r>
            <a:endParaRPr lang="zh-CN" altLang="en-US" b="1" dirty="0">
              <a:solidFill>
                <a:schemeClr val="accent6"/>
              </a:solidFill>
            </a:endParaRPr>
          </a:p>
        </p:txBody>
      </p:sp>
      <p:sp>
        <p:nvSpPr>
          <p:cNvPr id="25" name="箭头: 右 24">
            <a:extLst>
              <a:ext uri="{FF2B5EF4-FFF2-40B4-BE49-F238E27FC236}">
                <a16:creationId xmlns:a16="http://schemas.microsoft.com/office/drawing/2014/main" id="{CC41A2EE-6FD1-3A59-FE5D-B410F659BD93}"/>
              </a:ext>
            </a:extLst>
          </p:cNvPr>
          <p:cNvSpPr/>
          <p:nvPr/>
        </p:nvSpPr>
        <p:spPr>
          <a:xfrm>
            <a:off x="5554442" y="1843757"/>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695630A5-73E7-2E2C-B1CD-380F21620834}"/>
              </a:ext>
            </a:extLst>
          </p:cNvPr>
          <p:cNvSpPr/>
          <p:nvPr/>
        </p:nvSpPr>
        <p:spPr>
          <a:xfrm>
            <a:off x="5554442" y="2601522"/>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C4D5BA17-B0ED-3F58-0541-1F4EB34DDB59}"/>
              </a:ext>
            </a:extLst>
          </p:cNvPr>
          <p:cNvSpPr/>
          <p:nvPr/>
        </p:nvSpPr>
        <p:spPr>
          <a:xfrm>
            <a:off x="5554442" y="3355909"/>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07B18B3F-5F0B-082C-8779-CA8FDC054EF7}"/>
              </a:ext>
            </a:extLst>
          </p:cNvPr>
          <p:cNvSpPr/>
          <p:nvPr/>
        </p:nvSpPr>
        <p:spPr>
          <a:xfrm>
            <a:off x="7559339" y="1734329"/>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放行</a:t>
            </a:r>
          </a:p>
        </p:txBody>
      </p:sp>
      <p:sp>
        <p:nvSpPr>
          <p:cNvPr id="29" name="矩形 28">
            <a:extLst>
              <a:ext uri="{FF2B5EF4-FFF2-40B4-BE49-F238E27FC236}">
                <a16:creationId xmlns:a16="http://schemas.microsoft.com/office/drawing/2014/main" id="{C814D968-D2FA-CA4B-CB3C-10F9459E9EFC}"/>
              </a:ext>
            </a:extLst>
          </p:cNvPr>
          <p:cNvSpPr/>
          <p:nvPr/>
        </p:nvSpPr>
        <p:spPr>
          <a:xfrm>
            <a:off x="7559339" y="2470896"/>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不放行</a:t>
            </a:r>
          </a:p>
        </p:txBody>
      </p:sp>
      <p:sp>
        <p:nvSpPr>
          <p:cNvPr id="30" name="矩形 29">
            <a:extLst>
              <a:ext uri="{FF2B5EF4-FFF2-40B4-BE49-F238E27FC236}">
                <a16:creationId xmlns:a16="http://schemas.microsoft.com/office/drawing/2014/main" id="{A5BCC1C7-9589-16E7-916D-F54EA3FB7CD1}"/>
              </a:ext>
            </a:extLst>
          </p:cNvPr>
          <p:cNvSpPr/>
          <p:nvPr/>
        </p:nvSpPr>
        <p:spPr>
          <a:xfrm>
            <a:off x="7559339" y="3209479"/>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不放行</a:t>
            </a:r>
          </a:p>
        </p:txBody>
      </p:sp>
      <p:sp>
        <p:nvSpPr>
          <p:cNvPr id="31" name="矩形 30">
            <a:extLst>
              <a:ext uri="{FF2B5EF4-FFF2-40B4-BE49-F238E27FC236}">
                <a16:creationId xmlns:a16="http://schemas.microsoft.com/office/drawing/2014/main" id="{6147191C-9134-DDA1-B374-6469FFC1344A}"/>
              </a:ext>
            </a:extLst>
          </p:cNvPr>
          <p:cNvSpPr/>
          <p:nvPr/>
        </p:nvSpPr>
        <p:spPr>
          <a:xfrm>
            <a:off x="5882308" y="1523962"/>
            <a:ext cx="1121543" cy="231865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门禁接口</a:t>
            </a:r>
          </a:p>
        </p:txBody>
      </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210598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Dataset</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A47CFD-903C-E26F-9E05-1A2B3AA090ED}"/>
              </a:ext>
            </a:extLst>
          </p:cNvPr>
          <p:cNvSpPr txBox="1"/>
          <p:nvPr/>
        </p:nvSpPr>
        <p:spPr>
          <a:xfrm>
            <a:off x="434527" y="1003280"/>
            <a:ext cx="8314986" cy="418191"/>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数据集来源：</a:t>
            </a:r>
            <a:r>
              <a:rPr lang="en-US" altLang="zh-CN" sz="1600" dirty="0">
                <a:latin typeface="微软雅黑" panose="020B0503020204020204" pitchFamily="34" charset="-122"/>
                <a:ea typeface="微软雅黑" panose="020B0503020204020204" pitchFamily="34" charset="-122"/>
              </a:rPr>
              <a:t>Masked Face-Net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RMFD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MAFA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WIDER FACE</a:t>
            </a:r>
            <a:r>
              <a:rPr lang="zh-CN" altLang="en-US" sz="1600" dirty="0">
                <a:latin typeface="微软雅黑" panose="020B0503020204020204" pitchFamily="34" charset="-122"/>
                <a:ea typeface="微软雅黑" panose="020B0503020204020204" pitchFamily="34" charset="-122"/>
              </a:rPr>
              <a:t>数据集</a:t>
            </a:r>
            <a:endParaRPr lang="en-US" altLang="zh-CN" sz="16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8972FCC0-4A3E-E650-F39A-80CBAB4C65D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65" t="3364" r="51397" b="46920"/>
          <a:stretch/>
        </p:blipFill>
        <p:spPr>
          <a:xfrm>
            <a:off x="5035873" y="1494350"/>
            <a:ext cx="2727948" cy="2871007"/>
          </a:xfrm>
          <a:prstGeom prst="rect">
            <a:avLst/>
          </a:prstGeom>
        </p:spPr>
      </p:pic>
      <p:pic>
        <p:nvPicPr>
          <p:cNvPr id="15" name="图片 14">
            <a:extLst>
              <a:ext uri="{FF2B5EF4-FFF2-40B4-BE49-F238E27FC236}">
                <a16:creationId xmlns:a16="http://schemas.microsoft.com/office/drawing/2014/main" id="{38924CEA-1986-C3F7-266E-6556E42B1669}"/>
              </a:ext>
            </a:extLst>
          </p:cNvPr>
          <p:cNvPicPr>
            <a:picLocks noChangeAspect="1"/>
          </p:cNvPicPr>
          <p:nvPr/>
        </p:nvPicPr>
        <p:blipFill>
          <a:blip r:embed="rId6"/>
          <a:stretch>
            <a:fillRect/>
          </a:stretch>
        </p:blipFill>
        <p:spPr>
          <a:xfrm>
            <a:off x="973892" y="1433361"/>
            <a:ext cx="3409405" cy="2898563"/>
          </a:xfrm>
          <a:prstGeom prst="rect">
            <a:avLst/>
          </a:prstGeom>
        </p:spPr>
      </p:pic>
      <p:sp>
        <p:nvSpPr>
          <p:cNvPr id="38" name="文本框 37">
            <a:extLst>
              <a:ext uri="{FF2B5EF4-FFF2-40B4-BE49-F238E27FC236}">
                <a16:creationId xmlns:a16="http://schemas.microsoft.com/office/drawing/2014/main" id="{34972E99-4EFF-D60F-A6BB-91A8C57CCB28}"/>
              </a:ext>
            </a:extLst>
          </p:cNvPr>
          <p:cNvSpPr txBox="1"/>
          <p:nvPr/>
        </p:nvSpPr>
        <p:spPr>
          <a:xfrm>
            <a:off x="973892" y="4325799"/>
            <a:ext cx="3409405"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1 </a:t>
            </a:r>
            <a:r>
              <a:rPr lang="zh-CN" altLang="en-US" sz="1200" dirty="0">
                <a:latin typeface="楷体" panose="02010609060101010101" pitchFamily="49" charset="-122"/>
                <a:ea typeface="楷体" panose="02010609060101010101" pitchFamily="49" charset="-122"/>
              </a:rPr>
              <a:t>数据集划分</a:t>
            </a:r>
            <a:endParaRPr lang="en-US" altLang="zh-CN" sz="1200" dirty="0">
              <a:latin typeface="楷体" panose="02010609060101010101" pitchFamily="49" charset="-122"/>
              <a:ea typeface="楷体" panose="02010609060101010101" pitchFamily="49" charset="-122"/>
            </a:endParaRPr>
          </a:p>
        </p:txBody>
      </p:sp>
      <p:sp>
        <p:nvSpPr>
          <p:cNvPr id="39" name="文本框 38">
            <a:extLst>
              <a:ext uri="{FF2B5EF4-FFF2-40B4-BE49-F238E27FC236}">
                <a16:creationId xmlns:a16="http://schemas.microsoft.com/office/drawing/2014/main" id="{E286D87D-76D0-6D1B-2857-4A36B5A4964E}"/>
              </a:ext>
            </a:extLst>
          </p:cNvPr>
          <p:cNvSpPr txBox="1"/>
          <p:nvPr/>
        </p:nvSpPr>
        <p:spPr>
          <a:xfrm>
            <a:off x="5035874" y="4325799"/>
            <a:ext cx="2727948"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2 </a:t>
            </a:r>
            <a:r>
              <a:rPr lang="zh-CN" altLang="en-US" sz="1200" dirty="0">
                <a:latin typeface="楷体" panose="02010609060101010101" pitchFamily="49" charset="-122"/>
                <a:ea typeface="楷体" panose="02010609060101010101" pitchFamily="49" charset="-122"/>
              </a:rPr>
              <a:t>标签</a:t>
            </a:r>
            <a:r>
              <a:rPr lang="en-US" altLang="zh-CN" sz="1200" dirty="0">
                <a:latin typeface="楷体" panose="02010609060101010101" pitchFamily="49" charset="-122"/>
                <a:ea typeface="楷体" panose="02010609060101010101" pitchFamily="49" charset="-122"/>
              </a:rPr>
              <a:t>(Labels)</a:t>
            </a:r>
            <a:r>
              <a:rPr lang="zh-CN" altLang="en-US" sz="1200" dirty="0">
                <a:latin typeface="楷体" panose="02010609060101010101" pitchFamily="49" charset="-122"/>
                <a:ea typeface="楷体" panose="02010609060101010101" pitchFamily="49" charset="-122"/>
              </a:rPr>
              <a:t>划分</a:t>
            </a:r>
            <a:endParaRPr lang="en-US" altLang="zh-CN" sz="1200" dirty="0">
              <a:latin typeface="楷体" panose="02010609060101010101" pitchFamily="49" charset="-122"/>
              <a:ea typeface="楷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A2CBB12-A4A9-FF4B-4AAD-32E544D24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835" y="1056519"/>
            <a:ext cx="8110330" cy="3527060"/>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Results</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11903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C2306A28-CB6D-D41D-CB08-5FFAFCB41038}"/>
              </a:ext>
            </a:extLst>
          </p:cNvPr>
          <p:cNvPicPr>
            <a:picLocks noChangeAspect="1"/>
          </p:cNvPicPr>
          <p:nvPr/>
        </p:nvPicPr>
        <p:blipFill rotWithShape="1">
          <a:blip r:embed="rId3">
            <a:extLst>
              <a:ext uri="{28A0092B-C50C-407E-A947-70E740481C1C}">
                <a14:useLocalDpi xmlns:a14="http://schemas.microsoft.com/office/drawing/2010/main" val="0"/>
              </a:ext>
            </a:extLst>
          </a:blip>
          <a:srcRect l="3143" t="53460" b="1107"/>
          <a:stretch/>
        </p:blipFill>
        <p:spPr>
          <a:xfrm>
            <a:off x="877366" y="1069629"/>
            <a:ext cx="7389268" cy="3466118"/>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Labels</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06809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D09D246-EE96-A25B-C95A-DB9FCD060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2754" y="582034"/>
            <a:ext cx="4258492" cy="4258492"/>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Labels Correlogram</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97024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B6D9BC08-82DD-C4FF-6E15-E113D45A96CA}"/>
              </a:ext>
            </a:extLst>
          </p:cNvPr>
          <p:cNvGrpSpPr/>
          <p:nvPr/>
        </p:nvGrpSpPr>
        <p:grpSpPr>
          <a:xfrm>
            <a:off x="927481" y="1412790"/>
            <a:ext cx="7082272" cy="2547370"/>
            <a:chOff x="1289086" y="2965841"/>
            <a:chExt cx="5724000" cy="1908000"/>
          </a:xfrm>
        </p:grpSpPr>
        <p:pic>
          <p:nvPicPr>
            <p:cNvPr id="20" name="图片 19">
              <a:extLst>
                <a:ext uri="{FF2B5EF4-FFF2-40B4-BE49-F238E27FC236}">
                  <a16:creationId xmlns:a16="http://schemas.microsoft.com/office/drawing/2014/main" id="{20F1A836-B7B8-FB6E-6B64-A2D57D05F7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9086" y="2965841"/>
              <a:ext cx="2862000" cy="1908000"/>
            </a:xfrm>
            <a:prstGeom prst="rect">
              <a:avLst/>
            </a:prstGeom>
          </p:spPr>
        </p:pic>
        <p:pic>
          <p:nvPicPr>
            <p:cNvPr id="22" name="图片 21">
              <a:extLst>
                <a:ext uri="{FF2B5EF4-FFF2-40B4-BE49-F238E27FC236}">
                  <a16:creationId xmlns:a16="http://schemas.microsoft.com/office/drawing/2014/main" id="{8DA3C6E8-3F76-1EAD-5CD9-3B961033FD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086" y="2965841"/>
              <a:ext cx="2862000" cy="1908000"/>
            </a:xfrm>
            <a:prstGeom prst="rect">
              <a:avLst/>
            </a:prstGeom>
          </p:spPr>
        </p:pic>
      </p:grpSp>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Evaluation Curves</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81903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DDD1DF7-B5C2-1907-A2B0-D4FD221A7C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8170" y="958591"/>
            <a:ext cx="5187660" cy="3890746"/>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Confusion Matrix</a:t>
            </a:r>
          </a:p>
        </p:txBody>
      </p:sp>
    </p:spTree>
    <p:extLst>
      <p:ext uri="{BB962C8B-B14F-4D97-AF65-F5344CB8AC3E}">
        <p14:creationId xmlns:p14="http://schemas.microsoft.com/office/powerpoint/2010/main" val="3752972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BA8242C-AA8E-6FC9-4266-C127E3D7A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554" y="2899267"/>
            <a:ext cx="2221080" cy="1800000"/>
          </a:xfrm>
          <a:prstGeom prst="rect">
            <a:avLst/>
          </a:prstGeom>
        </p:spPr>
      </p:pic>
      <p:pic>
        <p:nvPicPr>
          <p:cNvPr id="14" name="图片 13">
            <a:extLst>
              <a:ext uri="{FF2B5EF4-FFF2-40B4-BE49-F238E27FC236}">
                <a16:creationId xmlns:a16="http://schemas.microsoft.com/office/drawing/2014/main" id="{7F17F217-12E9-D0A1-58A4-EAB3FC91FC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554" y="1099267"/>
            <a:ext cx="2221080" cy="1800000"/>
          </a:xfrm>
          <a:prstGeom prst="rect">
            <a:avLst/>
          </a:prstGeom>
        </p:spPr>
      </p:pic>
      <p:pic>
        <p:nvPicPr>
          <p:cNvPr id="16" name="图片 15">
            <a:extLst>
              <a:ext uri="{FF2B5EF4-FFF2-40B4-BE49-F238E27FC236}">
                <a16:creationId xmlns:a16="http://schemas.microsoft.com/office/drawing/2014/main" id="{9E4154EF-D160-1AA9-89B4-379709FCE7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9634" y="1099267"/>
            <a:ext cx="1800000" cy="1800000"/>
          </a:xfrm>
          <a:prstGeom prst="rect">
            <a:avLst/>
          </a:prstGeom>
        </p:spPr>
      </p:pic>
      <p:pic>
        <p:nvPicPr>
          <p:cNvPr id="17" name="图片 16">
            <a:extLst>
              <a:ext uri="{FF2B5EF4-FFF2-40B4-BE49-F238E27FC236}">
                <a16:creationId xmlns:a16="http://schemas.microsoft.com/office/drawing/2014/main" id="{AB494485-E2A6-D777-08E2-B55A110660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9634" y="2899267"/>
            <a:ext cx="1800000" cy="1800000"/>
          </a:xfrm>
          <a:prstGeom prst="rect">
            <a:avLst/>
          </a:prstGeom>
        </p:spPr>
      </p:pic>
      <p:pic>
        <p:nvPicPr>
          <p:cNvPr id="19" name="图片 18">
            <a:extLst>
              <a:ext uri="{FF2B5EF4-FFF2-40B4-BE49-F238E27FC236}">
                <a16:creationId xmlns:a16="http://schemas.microsoft.com/office/drawing/2014/main" id="{619106BC-2313-C2A6-1361-E437B19B22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9634" y="1099267"/>
            <a:ext cx="1800000" cy="1800000"/>
          </a:xfrm>
          <a:prstGeom prst="rect">
            <a:avLst/>
          </a:prstGeom>
        </p:spPr>
      </p:pic>
      <p:pic>
        <p:nvPicPr>
          <p:cNvPr id="21" name="图片 20">
            <a:extLst>
              <a:ext uri="{FF2B5EF4-FFF2-40B4-BE49-F238E27FC236}">
                <a16:creationId xmlns:a16="http://schemas.microsoft.com/office/drawing/2014/main" id="{7B605946-F315-55CD-CBA4-B14DC24730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79634" y="2899267"/>
            <a:ext cx="1800000" cy="1800000"/>
          </a:xfrm>
          <a:prstGeom prst="rect">
            <a:avLst/>
          </a:prstGeom>
        </p:spPr>
      </p:pic>
      <p:pic>
        <p:nvPicPr>
          <p:cNvPr id="23" name="图片 22">
            <a:extLst>
              <a:ext uri="{FF2B5EF4-FFF2-40B4-BE49-F238E27FC236}">
                <a16:creationId xmlns:a16="http://schemas.microsoft.com/office/drawing/2014/main" id="{37356664-5511-A35A-C203-58ABB2C31E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79634" y="1099267"/>
            <a:ext cx="1800000" cy="1800000"/>
          </a:xfrm>
          <a:prstGeom prst="rect">
            <a:avLst/>
          </a:prstGeom>
        </p:spPr>
      </p:pic>
      <p:pic>
        <p:nvPicPr>
          <p:cNvPr id="25" name="图片 24">
            <a:extLst>
              <a:ext uri="{FF2B5EF4-FFF2-40B4-BE49-F238E27FC236}">
                <a16:creationId xmlns:a16="http://schemas.microsoft.com/office/drawing/2014/main" id="{1A595698-906E-739F-91B3-6DE401A7F7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9634" y="2899267"/>
            <a:ext cx="1800000" cy="1800000"/>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490581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Detection Performance</a:t>
            </a:r>
          </a:p>
        </p:txBody>
      </p:sp>
    </p:spTree>
    <p:extLst>
      <p:ext uri="{BB962C8B-B14F-4D97-AF65-F5344CB8AC3E}">
        <p14:creationId xmlns:p14="http://schemas.microsoft.com/office/powerpoint/2010/main" val="355476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总结与展望</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869118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4B6E7844-67D2-A56F-36DC-FEBEC9721D39}"/>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203EE101-68CC-01CD-B4E3-5DCB5BA4879E}"/>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b="1" dirty="0">
                <a:solidFill>
                  <a:srgbClr val="335B74"/>
                </a:solidFill>
                <a:latin typeface="微软雅黑" panose="020B0503020204020204" pitchFamily="34" charset="-122"/>
                <a:ea typeface="微软雅黑" panose="020B0503020204020204" pitchFamily="34" charset="-122"/>
              </a:rPr>
              <a:t>6</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9E23BCE2-8890-45C0-8655-01C3E29E4483}"/>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05C1BE2C-FEF5-E29B-3AAE-6D177189AC2C}"/>
              </a:ext>
            </a:extLst>
          </p:cNvPr>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微软雅黑" panose="020B0503020204020204" pitchFamily="34" charset="-122"/>
                <a:ea typeface="微软雅黑" panose="020B0503020204020204" pitchFamily="34" charset="-122"/>
              </a:rPr>
              <a:t>总结与展望</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ED115AD9-A75E-546D-5413-348E412A959D}"/>
              </a:ext>
            </a:extLst>
          </p:cNvPr>
          <p:cNvSpPr/>
          <p:nvPr/>
        </p:nvSpPr>
        <p:spPr>
          <a:xfrm>
            <a:off x="2806269" y="181329"/>
            <a:ext cx="275588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Conclusion &amp; Outlook</a:t>
            </a:r>
          </a:p>
        </p:txBody>
      </p:sp>
      <p:sp>
        <p:nvSpPr>
          <p:cNvPr id="22" name="椭圆 21">
            <a:extLst>
              <a:ext uri="{FF2B5EF4-FFF2-40B4-BE49-F238E27FC236}">
                <a16:creationId xmlns:a16="http://schemas.microsoft.com/office/drawing/2014/main" id="{03D35561-4729-FD4A-9461-F554A9D107DB}"/>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256C2817-A2EF-7E38-2756-6E91886166BC}"/>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椭圆 27">
            <a:extLst>
              <a:ext uri="{FF2B5EF4-FFF2-40B4-BE49-F238E27FC236}">
                <a16:creationId xmlns:a16="http://schemas.microsoft.com/office/drawing/2014/main" id="{DCEC84DB-DC2B-9E2B-4742-9E70B0C9A51F}"/>
              </a:ext>
            </a:extLst>
          </p:cNvPr>
          <p:cNvSpPr/>
          <p:nvPr/>
        </p:nvSpPr>
        <p:spPr>
          <a:xfrm>
            <a:off x="8379634" y="222395"/>
            <a:ext cx="295275" cy="295275"/>
          </a:xfrm>
          <a:prstGeom prst="ellipse">
            <a:avLst/>
          </a:prstGeom>
          <a:solidFill>
            <a:schemeClr val="bg1"/>
          </a:solidFill>
          <a:ln>
            <a:solidFill>
              <a:srgbClr val="2341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9" name="椭圆 28">
            <a:extLst>
              <a:ext uri="{FF2B5EF4-FFF2-40B4-BE49-F238E27FC236}">
                <a16:creationId xmlns:a16="http://schemas.microsoft.com/office/drawing/2014/main" id="{1848D165-6813-6EA8-4F50-9F2CE0CB786A}"/>
              </a:ext>
            </a:extLst>
          </p:cNvPr>
          <p:cNvSpPr/>
          <p:nvPr/>
        </p:nvSpPr>
        <p:spPr>
          <a:xfrm>
            <a:off x="874951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椭圆 29">
            <a:extLst>
              <a:ext uri="{FF2B5EF4-FFF2-40B4-BE49-F238E27FC236}">
                <a16:creationId xmlns:a16="http://schemas.microsoft.com/office/drawing/2014/main" id="{959C436A-17CC-31D0-ACB1-34D1D736F72E}"/>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2" name="椭圆 31">
            <a:extLst>
              <a:ext uri="{FF2B5EF4-FFF2-40B4-BE49-F238E27FC236}">
                <a16:creationId xmlns:a16="http://schemas.microsoft.com/office/drawing/2014/main" id="{4642F809-852E-D01A-70B5-68BABF8AA57F}"/>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A14AA4DB-DDB5-192E-7C58-C133E3120F39}"/>
              </a:ext>
            </a:extLst>
          </p:cNvPr>
          <p:cNvSpPr/>
          <p:nvPr/>
        </p:nvSpPr>
        <p:spPr>
          <a:xfrm>
            <a:off x="188545" y="761191"/>
            <a:ext cx="3939428" cy="3896644"/>
          </a:xfrm>
          <a:prstGeom prst="rect">
            <a:avLst/>
          </a:prstGeom>
        </p:spPr>
        <p:txBody>
          <a:bodyPr wrap="square">
            <a:spAutoFit/>
          </a:bodyPr>
          <a:lstStyle/>
          <a:p>
            <a:pPr marL="285750" indent="-285750" algn="just">
              <a:spcAft>
                <a:spcPts val="1000"/>
              </a:spcAft>
              <a:buFont typeface="Wingdings" panose="05000000000000000000" pitchFamily="2" charset="2"/>
              <a:buChar char="p"/>
            </a:pPr>
            <a:r>
              <a:rPr lang="zh-CN" altLang="en-US" sz="1600" b="1" dirty="0">
                <a:solidFill>
                  <a:srgbClr val="002060"/>
                </a:solidFill>
                <a:latin typeface="微软雅黑" panose="020B0503020204020204" pitchFamily="34" charset="-122"/>
                <a:ea typeface="微软雅黑" panose="020B0503020204020204" pitchFamily="34" charset="-122"/>
              </a:rPr>
              <a:t>总结</a:t>
            </a:r>
            <a:endParaRPr lang="en-US" altLang="zh-CN" sz="1600"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en-US" altLang="zh-CN" sz="1400" b="1" dirty="0">
                <a:solidFill>
                  <a:srgbClr val="002060"/>
                </a:solidFill>
                <a:latin typeface="微软雅黑" panose="020B0503020204020204" pitchFamily="34" charset="-122"/>
                <a:ea typeface="微软雅黑" panose="020B0503020204020204" pitchFamily="34" charset="-122"/>
              </a:rPr>
              <a:t>YOLOv8</a:t>
            </a:r>
            <a:r>
              <a:rPr lang="zh-CN" altLang="en-US" sz="1400" b="1" dirty="0">
                <a:solidFill>
                  <a:srgbClr val="002060"/>
                </a:solidFill>
                <a:latin typeface="微软雅黑" panose="020B0503020204020204" pitchFamily="34" charset="-122"/>
                <a:ea typeface="微软雅黑" panose="020B0503020204020204" pitchFamily="34" charset="-122"/>
              </a:rPr>
              <a:t>模型的搭建与环境配置</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我们成功地搭建了</a:t>
            </a:r>
            <a:r>
              <a:rPr lang="en-US" altLang="zh-CN" sz="1200" dirty="0">
                <a:latin typeface="微软雅黑" panose="020B0503020204020204" pitchFamily="34" charset="-122"/>
                <a:ea typeface="微软雅黑" panose="020B0503020204020204" pitchFamily="34" charset="-122"/>
              </a:rPr>
              <a:t>YOLOv8</a:t>
            </a:r>
            <a:r>
              <a:rPr lang="zh-CN" altLang="en-US" sz="1200" dirty="0">
                <a:latin typeface="微软雅黑" panose="020B0503020204020204" pitchFamily="34" charset="-122"/>
                <a:ea typeface="微软雅黑" panose="020B0503020204020204" pitchFamily="34" charset="-122"/>
              </a:rPr>
              <a:t>模型，并配置了相应的环境，以用于门禁检测戴口罩系统。通过深度学习和环境配置，我们实现了目标检测模型的构建。</a:t>
            </a:r>
            <a:endParaRPr lang="en-US" altLang="zh-CN" sz="12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数据集的标注与构建</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我们收集了来自开源数据集网站的图像，并进行了分类整合和标注工作，成功创建了训练集、验证集和测试集。</a:t>
            </a:r>
            <a:endParaRPr lang="en-US" altLang="zh-CN" sz="1200"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针对口罩检测特定任务下的模型优化</a:t>
            </a:r>
          </a:p>
          <a:p>
            <a:pPr algn="just">
              <a:lnSpc>
                <a:spcPct val="150000"/>
              </a:lnSpc>
            </a:pPr>
            <a:r>
              <a:rPr lang="zh-CN" altLang="en-US" sz="1200" dirty="0">
                <a:latin typeface="微软雅黑" panose="020B0503020204020204" pitchFamily="34" charset="-122"/>
                <a:ea typeface="微软雅黑" panose="020B0503020204020204" pitchFamily="34" charset="-122"/>
              </a:rPr>
              <a:t>针对口罩检测这一特定任务，我们进行了模型优化。在实验过程中，我们发现了图像旋转后识别成功率下降以及模型过拟合的问题，并通过模型调优和数据集改进的方法成功解决了这些问题。</a:t>
            </a:r>
            <a:endParaRPr lang="en-US" altLang="zh-CN" sz="12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59CEE8A-BE30-E736-A46C-9CB209C9269F}"/>
              </a:ext>
            </a:extLst>
          </p:cNvPr>
          <p:cNvSpPr/>
          <p:nvPr/>
        </p:nvSpPr>
        <p:spPr>
          <a:xfrm>
            <a:off x="4379350" y="761191"/>
            <a:ext cx="4652737" cy="3896644"/>
          </a:xfrm>
          <a:prstGeom prst="rect">
            <a:avLst/>
          </a:prstGeom>
        </p:spPr>
        <p:txBody>
          <a:bodyPr wrap="square">
            <a:spAutoFit/>
          </a:bodyPr>
          <a:lstStyle/>
          <a:p>
            <a:pPr marL="285750" indent="-285750" algn="just">
              <a:spcAft>
                <a:spcPts val="1000"/>
              </a:spcAft>
              <a:buFont typeface="Wingdings" panose="05000000000000000000" pitchFamily="2" charset="2"/>
              <a:buChar char="p"/>
            </a:pPr>
            <a:r>
              <a:rPr lang="zh-CN" altLang="en-US" sz="1600" b="1" dirty="0">
                <a:solidFill>
                  <a:srgbClr val="002060"/>
                </a:solidFill>
                <a:latin typeface="微软雅黑" panose="020B0503020204020204" pitchFamily="34" charset="-122"/>
                <a:ea typeface="微软雅黑" panose="020B0503020204020204" pitchFamily="34" charset="-122"/>
              </a:rPr>
              <a:t>展望</a:t>
            </a:r>
            <a:endParaRPr lang="en-US" altLang="zh-CN" sz="1600"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提升对不规范佩戴口罩情况的识别率</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尽管我们已能识别未规范佩戴口罩，但其识别率仍不如其他两种情况。为此，我们计划专注于改进模型算法和训练策略，以提高准确性和识别率。我们将采取调整模型架构、增加训练数据、改进数据标注质量等措施。</a:t>
            </a: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进一步优化模型性能</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我们考虑探索更先进的目标检测模型或调整现有模型的结构和超参数，以进一步提高模型在门禁检测戴口罩系统中的性能和准确率。</a:t>
            </a: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拓展应用场景</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我们还计划将门禁检测戴口罩系统拓展到更多的场景和应用中，如公共交通、医疗机构等。这样可以提升系统的实用性和影响力，为社会带来更大的价值。</a:t>
            </a:r>
          </a:p>
        </p:txBody>
      </p:sp>
      <p:cxnSp>
        <p:nvCxnSpPr>
          <p:cNvPr id="11" name="直接连接符 10">
            <a:extLst>
              <a:ext uri="{FF2B5EF4-FFF2-40B4-BE49-F238E27FC236}">
                <a16:creationId xmlns:a16="http://schemas.microsoft.com/office/drawing/2014/main" id="{865A98C1-D7F2-4C5C-C7FA-97B0F4A79186}"/>
              </a:ext>
            </a:extLst>
          </p:cNvPr>
          <p:cNvCxnSpPr>
            <a:cxnSpLocks/>
          </p:cNvCxnSpPr>
          <p:nvPr/>
        </p:nvCxnSpPr>
        <p:spPr>
          <a:xfrm>
            <a:off x="4273550" y="838200"/>
            <a:ext cx="0" cy="37116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104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项目背景及研究现状</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373756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Background &amp; Research Status</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1" name="组合 20"/>
          <p:cNvGrpSpPr/>
          <p:nvPr/>
        </p:nvGrpSpPr>
        <p:grpSpPr>
          <a:xfrm>
            <a:off x="7711247" y="4343957"/>
            <a:ext cx="1363828" cy="387811"/>
            <a:chOff x="6583150" y="4031790"/>
            <a:chExt cx="2461638" cy="699978"/>
          </a:xfrm>
        </p:grpSpPr>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p:cNvSpPr txBox="1"/>
          <p:nvPr/>
        </p:nvSpPr>
        <p:spPr>
          <a:xfrm>
            <a:off x="173001" y="1276495"/>
            <a:ext cx="5181600" cy="2919389"/>
          </a:xfrm>
          <a:prstGeom prst="rect">
            <a:avLst/>
          </a:prstGeom>
          <a:noFill/>
        </p:spPr>
        <p:txBody>
          <a:bodyPr wrap="square">
            <a:spAutoFit/>
          </a:bodyPr>
          <a:lstStyle/>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世界卫生组织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(WHO) </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建议将戴口罩作为预防新冠肺炎、流感等呼吸道传染病传播的最有效措施之一。在许多国家规定在公共场所强制戴口罩，因此有必要检测口罩佩戴情况。</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各大公共场所安排工作人员检测口罩佩戴</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情况将大大增加人力成本，有必要在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公共场所的门禁</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对进入人员是否佩戴口罩进行自动检测，禁止放行没有佩戴口罩人员入内</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门禁检测口罩佩戴系统</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于公司、学校、地铁、影院、商场等公共场所</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，应用前景广泛；同时为满足门禁检测的高速率和高准确率的要求，该系统</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有较好的理论研究价值</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2" name="矩形 1"/>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项目背景</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7169" t="21757" r="21962" b="10602"/>
          <a:stretch>
            <a:fillRect/>
          </a:stretch>
        </p:blipFill>
        <p:spPr bwMode="auto">
          <a:xfrm>
            <a:off x="5669280" y="1169504"/>
            <a:ext cx="3019156" cy="280449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椭圆 9">
            <a:extLst>
              <a:ext uri="{FF2B5EF4-FFF2-40B4-BE49-F238E27FC236}">
                <a16:creationId xmlns:a16="http://schemas.microsoft.com/office/drawing/2014/main" id="{279EF3BE-26A4-C2DD-7EB4-BE72661B7CAB}"/>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A43544E5-6354-D111-4D9A-B803A3E6056C}"/>
              </a:ext>
            </a:extLst>
          </p:cNvPr>
          <p:cNvSpPr/>
          <p:nvPr/>
        </p:nvSpPr>
        <p:spPr>
          <a:xfrm>
            <a:off x="6900110"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3508" y="2616794"/>
            <a:ext cx="5347939" cy="584775"/>
          </a:xfrm>
          <a:prstGeom prst="rect">
            <a:avLst/>
          </a:prstGeom>
          <a:noFill/>
        </p:spPr>
        <p:txBody>
          <a:bodyPr wrap="square" rtlCol="0">
            <a:spAutoFit/>
          </a:bodyPr>
          <a:lstStyle/>
          <a:p>
            <a:r>
              <a:rPr lang="zh-CN" altLang="en-US" sz="3200" b="1" dirty="0">
                <a:solidFill>
                  <a:srgbClr val="335B74"/>
                </a:solidFill>
                <a:latin typeface="微软雅黑" panose="020B0503020204020204" pitchFamily="34" charset="-122"/>
                <a:ea typeface="微软雅黑" panose="020B0503020204020204" pitchFamily="34" charset="-122"/>
              </a:rPr>
              <a:t>门禁检测口罩佩戴系统</a:t>
            </a:r>
          </a:p>
        </p:txBody>
      </p:sp>
      <p:sp>
        <p:nvSpPr>
          <p:cNvPr id="13" name="矩形 12"/>
          <p:cNvSpPr/>
          <p:nvPr/>
        </p:nvSpPr>
        <p:spPr>
          <a:xfrm>
            <a:off x="556040" y="387129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597125" y="3936300"/>
            <a:ext cx="4399121" cy="738664"/>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指导教师：刘春梅</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所属学院：电子与信息工程学院</a:t>
            </a:r>
          </a:p>
        </p:txBody>
      </p:sp>
      <p:pic>
        <p:nvPicPr>
          <p:cNvPr id="2050" name="Picture 2" descr="同济大学电子与信息工程学院"/>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4697730" y="-1"/>
            <a:ext cx="4446270" cy="4428174"/>
            <a:chOff x="4697730" y="-1"/>
            <a:chExt cx="4446270" cy="4428174"/>
          </a:xfrm>
        </p:grpSpPr>
        <p:sp>
          <p:nvSpPr>
            <p:cNvPr id="12" name="直角三角形 11"/>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descr="33af44c9fe23df8286f99d06e678fd1b"/>
            <p:cNvPicPr>
              <a:picLocks noChangeAspect="1"/>
            </p:cNvPicPr>
            <p:nvPr/>
          </p:nvPicPr>
          <p:blipFill rotWithShape="1">
            <a:blip r:embed="rId5">
              <a:duotone>
                <a:prstClr val="black"/>
                <a:schemeClr val="accent4">
                  <a:tint val="45000"/>
                  <a:satMod val="400000"/>
                </a:schemeClr>
              </a:duotone>
            </a:blip>
            <a:srcRect l="14744" b="974"/>
            <a:stretch>
              <a:fillRect/>
            </a:stretch>
          </p:blipFill>
          <p:spPr>
            <a:xfrm rot="10800000">
              <a:off x="5718334" y="-1"/>
              <a:ext cx="3425666" cy="3822383"/>
            </a:xfrm>
            <a:prstGeom prst="rect">
              <a:avLst/>
            </a:prstGeom>
          </p:spPr>
        </p:pic>
        <p:sp>
          <p:nvSpPr>
            <p:cNvPr id="16" name="直角三角形 1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等腰三角形 1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直角三角形 1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1" name="文本框 20"/>
          <p:cNvSpPr txBox="1"/>
          <p:nvPr/>
        </p:nvSpPr>
        <p:spPr>
          <a:xfrm>
            <a:off x="513508" y="3178272"/>
            <a:ext cx="5304363" cy="307777"/>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A Mask Wear Detection Access Control System</a:t>
            </a:r>
            <a:endParaRPr lang="zh-CN" altLang="en-US" sz="1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2024</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3</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22</a:t>
            </a:r>
            <a:r>
              <a:rPr lang="zh-CN" altLang="en-US" sz="1700" b="1" dirty="0">
                <a:latin typeface="微软雅黑" panose="020B0503020204020204" pitchFamily="34" charset="-122"/>
                <a:ea typeface="微软雅黑" panose="020B0503020204020204" pitchFamily="34" charset="-122"/>
              </a:rPr>
              <a:t>日</a:t>
            </a:r>
          </a:p>
        </p:txBody>
      </p:sp>
      <p:sp>
        <p:nvSpPr>
          <p:cNvPr id="4" name="文本框 3">
            <a:extLst>
              <a:ext uri="{FF2B5EF4-FFF2-40B4-BE49-F238E27FC236}">
                <a16:creationId xmlns:a16="http://schemas.microsoft.com/office/drawing/2014/main" id="{DA84340D-EFF3-DE25-09EE-941E9E9F9D8A}"/>
              </a:ext>
            </a:extLst>
          </p:cNvPr>
          <p:cNvSpPr txBox="1"/>
          <p:nvPr/>
        </p:nvSpPr>
        <p:spPr>
          <a:xfrm>
            <a:off x="513508" y="1150880"/>
            <a:ext cx="5347939" cy="1015663"/>
          </a:xfrm>
          <a:prstGeom prst="rect">
            <a:avLst/>
          </a:prstGeom>
          <a:noFill/>
        </p:spPr>
        <p:txBody>
          <a:bodyPr wrap="square" rtlCol="0">
            <a:spAutoFit/>
          </a:bodyPr>
          <a:lstStyle/>
          <a:p>
            <a:r>
              <a:rPr lang="zh-CN" altLang="en-US" sz="6000" b="1" dirty="0">
                <a:solidFill>
                  <a:srgbClr val="335B74"/>
                </a:solidFill>
                <a:latin typeface="微软雅黑" panose="020B0503020204020204" pitchFamily="34" charset="-122"/>
                <a:ea typeface="微软雅黑" panose="020B0503020204020204" pitchFamily="34" charset="-122"/>
              </a:rPr>
              <a:t>感谢垂听！</a:t>
            </a:r>
          </a:p>
        </p:txBody>
      </p:sp>
    </p:spTree>
    <p:extLst>
      <p:ext uri="{BB962C8B-B14F-4D97-AF65-F5344CB8AC3E}">
        <p14:creationId xmlns:p14="http://schemas.microsoft.com/office/powerpoint/2010/main" val="2255231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项目背景及研究现状</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373756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Background &amp; Research Status</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1" name="组合 20"/>
          <p:cNvGrpSpPr/>
          <p:nvPr/>
        </p:nvGrpSpPr>
        <p:grpSpPr>
          <a:xfrm>
            <a:off x="7711247" y="4343957"/>
            <a:ext cx="1363828" cy="387811"/>
            <a:chOff x="6583150" y="4031790"/>
            <a:chExt cx="2461638" cy="699978"/>
          </a:xfrm>
        </p:grpSpPr>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p:cNvSpPr txBox="1"/>
          <p:nvPr/>
        </p:nvSpPr>
        <p:spPr>
          <a:xfrm>
            <a:off x="161221" y="1068590"/>
            <a:ext cx="5052891" cy="3400931"/>
          </a:xfrm>
          <a:prstGeom prst="rect">
            <a:avLst/>
          </a:prstGeom>
          <a:noFill/>
        </p:spPr>
        <p:txBody>
          <a:bodyPr wrap="square">
            <a:spAutoFit/>
          </a:bodyPr>
          <a:lstStyle/>
          <a:p>
            <a:pPr marL="301625"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u"/>
              <a:tabLst>
                <a:tab pos="215900" algn="l"/>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传统目标检测算法：生成大量的候选区域并用分类器进行划分类别，提取的特征存在局限性</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产生候选区域计算开销极大，泛化性能差，稳定性不高，</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检测的精度和速度均不甚理想</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，远远达不到实际工业应用的要求。</a:t>
            </a:r>
            <a:r>
              <a:rPr kumimoji="0" lang="en-US" altLang="zh-CN" sz="13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p>
          <a:p>
            <a:pPr marL="301625"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u"/>
              <a:tabLst>
                <a:tab pos="215900" algn="l"/>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基于深度学习的口罩检测算法：根据阶段划分可分为</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two-stage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算法和</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one-stage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01955" marR="0" lvl="1" indent="-177800" algn="just" defTabSz="457200" rtl="0" eaLnBrk="1" fontAlgn="auto" latinLnBrk="0" hangingPunct="1">
              <a:lnSpc>
                <a:spcPct val="100000"/>
              </a:lnSpc>
              <a:spcBef>
                <a:spcPts val="600"/>
              </a:spcBef>
              <a:spcAft>
                <a:spcPts val="0"/>
              </a:spcAft>
              <a:buClrTx/>
              <a:buSzTx/>
              <a:buFont typeface="Wingdings" panose="05000000000000000000" pitchFamily="2" charset="2"/>
              <a:buChar char="Ø"/>
              <a:defRPr/>
            </a:pP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Two-stage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算法：以</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Fast 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Faster 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为代表的算法</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检测速度较慢</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，但准确率高，</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SSD</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模型检测速度快，较为稳定，但适用于大目标检测。</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01955" marR="0" lvl="1" indent="-177800" algn="just" defTabSz="457200" rtl="0" eaLnBrk="1" fontAlgn="auto" latinLnBrk="0" hangingPunct="1">
              <a:lnSpc>
                <a:spcPct val="100000"/>
              </a:lnSpc>
              <a:spcBef>
                <a:spcPts val="600"/>
              </a:spcBef>
              <a:spcAft>
                <a:spcPts val="0"/>
              </a:spcAft>
              <a:buClrTx/>
              <a:buSzTx/>
              <a:buFont typeface="Wingdings" panose="05000000000000000000" pitchFamily="2" charset="2"/>
              <a:buChar char="Ø"/>
              <a:defRPr/>
            </a:pP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One-stage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算法：以</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YOLO</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SSD</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r>
              <a:rPr kumimoji="0" lang="en-US" altLang="zh-CN" sz="13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RetinaNet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为代表的算法</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检测速度快，实时性好</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，检测精度偏低。</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Retina-Net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模型适用于小目标检测，</a:t>
            </a:r>
            <a:r>
              <a:rPr kumimoji="0" lang="en-US" altLang="zh-CN"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YOLO</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模型检测速度快、模型小、容易部署</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3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224155" marR="0" lvl="1" indent="0" algn="just" defTabSz="457200" rtl="0" eaLnBrk="1" fontAlgn="auto" latinLnBrk="0" hangingPunct="1">
              <a:lnSpc>
                <a:spcPct val="100000"/>
              </a:lnSpc>
              <a:spcBef>
                <a:spcPts val="600"/>
              </a:spcBef>
              <a:spcAft>
                <a:spcPts val="0"/>
              </a:spcAft>
              <a:buClrTx/>
              <a:buSzTx/>
              <a:buFontTx/>
              <a:buNone/>
              <a:defRPr/>
            </a:pPr>
            <a:r>
              <a:rPr kumimoji="0" lang="en-US" altLang="zh-CN" sz="13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在实时性任务的要求下，基于深度学习的口罩检测算法都在朝着轻量化的模型发展。</a:t>
            </a:r>
            <a:r>
              <a:rPr kumimoji="0" lang="en-US" altLang="zh-CN" sz="13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9" name="isliḓe"/>
          <p:cNvSpPr txBox="1"/>
          <p:nvPr/>
        </p:nvSpPr>
        <p:spPr>
          <a:xfrm>
            <a:off x="5719343" y="3077701"/>
            <a:ext cx="2862396" cy="1015663"/>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marL="0" marR="0" lvl="0" indent="0" algn="ctr" defTabSz="913765" rtl="0" eaLnBrk="1" fontAlgn="auto" latinLnBrk="0" hangingPunct="1">
              <a:lnSpc>
                <a:spcPct val="2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基于</a:t>
            </a:r>
            <a:r>
              <a:rPr kumimoji="0" lang="en-US" altLang="zh-CN"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YOLO</a:t>
            </a:r>
            <a:r>
              <a:rPr kumimoji="0" lang="zh-CN" altLang="en-US"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系列的目标检测算法</a:t>
            </a:r>
            <a:endParaRPr kumimoji="0" lang="en-US" altLang="zh-CN"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endParaRPr>
          </a:p>
          <a:p>
            <a:pPr marL="0" marR="0" lvl="0" indent="0" algn="just" defTabSz="913765" rtl="0" eaLnBrk="1" fontAlgn="auto" latinLnBrk="0" hangingPunct="1">
              <a:lnSpc>
                <a:spcPct val="1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我们没有采用传统目标检测算法和</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Two-stage</a:t>
            </a: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算法，而采用了准确性高、实时性强、性能表现突出的</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YOLO</a:t>
            </a: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系列检测算法</a:t>
            </a:r>
            <a:endPar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graphicFrame>
        <p:nvGraphicFramePr>
          <p:cNvPr id="10" name="表格 9"/>
          <p:cNvGraphicFramePr>
            <a:graphicFrameLocks noGrp="1"/>
          </p:cNvGraphicFramePr>
          <p:nvPr/>
        </p:nvGraphicFramePr>
        <p:xfrm>
          <a:off x="5531658" y="1531941"/>
          <a:ext cx="3237767" cy="1472880"/>
        </p:xfrm>
        <a:graphic>
          <a:graphicData uri="http://schemas.openxmlformats.org/drawingml/2006/table">
            <a:tbl>
              <a:tblPr>
                <a:tableStyleId>{2D5ABB26-0587-4C30-8999-92F81FD0307C}</a:tableStyleId>
              </a:tblPr>
              <a:tblGrid>
                <a:gridCol w="1885898">
                  <a:extLst>
                    <a:ext uri="{9D8B030D-6E8A-4147-A177-3AD203B41FA5}">
                      <a16:colId xmlns:a16="http://schemas.microsoft.com/office/drawing/2014/main" val="20000"/>
                    </a:ext>
                  </a:extLst>
                </a:gridCol>
                <a:gridCol w="706381">
                  <a:extLst>
                    <a:ext uri="{9D8B030D-6E8A-4147-A177-3AD203B41FA5}">
                      <a16:colId xmlns:a16="http://schemas.microsoft.com/office/drawing/2014/main" val="20001"/>
                    </a:ext>
                  </a:extLst>
                </a:gridCol>
                <a:gridCol w="645488">
                  <a:extLst>
                    <a:ext uri="{9D8B030D-6E8A-4147-A177-3AD203B41FA5}">
                      <a16:colId xmlns:a16="http://schemas.microsoft.com/office/drawing/2014/main" val="20002"/>
                    </a:ext>
                  </a:extLst>
                </a:gridCol>
              </a:tblGrid>
              <a:tr h="184110">
                <a:tc>
                  <a:txBody>
                    <a:bodyPr/>
                    <a:lstStyle/>
                    <a:p>
                      <a:pPr algn="ctr" fontAlgn="ctr"/>
                      <a:r>
                        <a:rPr lang="zh-CN" altLang="en-US" sz="1100" b="1" u="none" strike="noStrike">
                          <a:effectLst/>
                        </a:rPr>
                        <a:t>方法类别</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err="1">
                          <a:effectLst/>
                        </a:rPr>
                        <a:t>mAP</a:t>
                      </a:r>
                      <a:r>
                        <a:rPr lang="en-US" sz="1100" b="1" u="none" strike="noStrike" dirty="0">
                          <a:effectLst/>
                        </a:rPr>
                        <a:t>/%</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u="none" strike="noStrike" dirty="0">
                          <a:effectLst/>
                        </a:rPr>
                        <a:t>FPS</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4110">
                <a:tc>
                  <a:txBody>
                    <a:bodyPr/>
                    <a:lstStyle/>
                    <a:p>
                      <a:pPr algn="ctr" fontAlgn="ctr"/>
                      <a:r>
                        <a:rPr lang="en-US" sz="1100" b="1" u="none" strike="noStrike" dirty="0">
                          <a:effectLst/>
                        </a:rPr>
                        <a:t>YOLOv4</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altLang="zh-CN" sz="1100" b="1" u="none" strike="noStrike" dirty="0">
                          <a:effectLst/>
                        </a:rPr>
                        <a:t>92.1</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ctr"/>
                      <a:r>
                        <a:rPr lang="en-US" altLang="zh-CN" sz="1100" b="1" u="none" strike="noStrike" dirty="0">
                          <a:effectLst/>
                        </a:rPr>
                        <a:t>39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184110">
                <a:tc>
                  <a:txBody>
                    <a:bodyPr/>
                    <a:lstStyle/>
                    <a:p>
                      <a:pPr algn="ctr" fontAlgn="ctr"/>
                      <a:r>
                        <a:rPr lang="en-US" altLang="zh-CN" sz="1100" b="1" u="none" strike="noStrike" dirty="0">
                          <a:effectLst/>
                        </a:rPr>
                        <a:t>YOLOv4</a:t>
                      </a:r>
                      <a:r>
                        <a:rPr lang="zh-CN" altLang="en-US" sz="1100" b="1" u="none" strike="noStrike" dirty="0">
                          <a:effectLst/>
                        </a:rPr>
                        <a:t>轻量化改进模型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96.67</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19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2"/>
                  </a:ext>
                </a:extLst>
              </a:tr>
              <a:tr h="184110">
                <a:tc>
                  <a:txBody>
                    <a:bodyPr/>
                    <a:lstStyle/>
                    <a:p>
                      <a:pPr algn="ctr" fontAlgn="ctr"/>
                      <a:r>
                        <a:rPr lang="en-US" sz="1100" b="1" u="none" strike="noStrike">
                          <a:effectLst/>
                        </a:rPr>
                        <a:t>YOLOv4-tiny</a:t>
                      </a:r>
                      <a:r>
                        <a:rPr lang="zh-CN" altLang="en-US" sz="1100" b="1" u="none" strike="noStrike">
                          <a:effectLst/>
                        </a:rPr>
                        <a:t>轻量化改进模型</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a:effectLst/>
                        </a:rPr>
                        <a:t>90.2</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a:effectLst/>
                        </a:rPr>
                        <a:t>76.8</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3"/>
                  </a:ext>
                </a:extLst>
              </a:tr>
              <a:tr h="184110">
                <a:tc>
                  <a:txBody>
                    <a:bodyPr/>
                    <a:lstStyle/>
                    <a:p>
                      <a:pPr algn="ctr" fontAlgn="ctr"/>
                      <a:r>
                        <a:rPr lang="en-US" sz="1100" b="1" u="none" strike="noStrike">
                          <a:effectLst/>
                        </a:rPr>
                        <a:t>YOLOv5</a:t>
                      </a:r>
                      <a:r>
                        <a:rPr lang="zh-CN" altLang="en-US" sz="1100" b="1" u="none" strike="noStrike">
                          <a:effectLst/>
                        </a:rPr>
                        <a:t>轻量化</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95.2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4"/>
                  </a:ext>
                </a:extLst>
              </a:tr>
              <a:tr h="184110">
                <a:tc>
                  <a:txBody>
                    <a:bodyPr/>
                    <a:lstStyle/>
                    <a:p>
                      <a:pPr algn="ctr" fontAlgn="ctr"/>
                      <a:r>
                        <a:rPr lang="en-US" sz="1100" b="1" u="none" strike="noStrike" dirty="0">
                          <a:effectLst/>
                        </a:rPr>
                        <a:t>YOLOv5</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i="0" u="none" strike="noStrike" dirty="0">
                          <a:solidFill>
                            <a:srgbClr val="000000"/>
                          </a:solidFill>
                          <a:effectLst/>
                          <a:latin typeface="等线" panose="02010600030101010101" pitchFamily="2" charset="-122"/>
                          <a:ea typeface="等线" panose="02010600030101010101" pitchFamily="2" charset="-122"/>
                        </a:rPr>
                        <a:t>94.45</a:t>
                      </a:r>
                    </a:p>
                  </a:txBody>
                  <a:tcPr marL="9525" marR="9525" marT="9525" marB="0" anchor="b"/>
                </a:tc>
                <a:tc>
                  <a:txBody>
                    <a:bodyPr/>
                    <a:lstStyle/>
                    <a:p>
                      <a:pPr algn="ctr" fontAlgn="ctr"/>
                      <a:r>
                        <a:rPr lang="en-US" altLang="zh-CN" sz="1100" b="1" u="none" strike="noStrike" dirty="0">
                          <a:effectLst/>
                        </a:rPr>
                        <a:t>140</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5"/>
                  </a:ext>
                </a:extLst>
              </a:tr>
              <a:tr h="184110">
                <a:tc>
                  <a:txBody>
                    <a:bodyPr/>
                    <a:lstStyle/>
                    <a:p>
                      <a:pPr algn="ctr" fontAlgn="ctr"/>
                      <a:r>
                        <a:rPr lang="en-US" sz="1100" b="1" u="none" strike="noStrike" dirty="0">
                          <a:effectLst/>
                        </a:rPr>
                        <a:t>SSD</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96.72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28.9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6"/>
                  </a:ext>
                </a:extLst>
              </a:tr>
              <a:tr h="184110">
                <a:tc>
                  <a:txBody>
                    <a:bodyPr/>
                    <a:lstStyle/>
                    <a:p>
                      <a:pPr algn="ctr" fontAlgn="ctr"/>
                      <a:r>
                        <a:rPr lang="en-US" sz="1100" b="1" u="none" strike="noStrike">
                          <a:effectLst/>
                        </a:rPr>
                        <a:t>RetinaNet</a:t>
                      </a:r>
                      <a:r>
                        <a:rPr lang="zh-CN" altLang="en-US" sz="1100" b="1" u="none" strike="noStrike">
                          <a:effectLst/>
                        </a:rPr>
                        <a:t>改进模型</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altLang="zh-CN" sz="1100" b="1" u="none" strike="noStrike">
                          <a:effectLst/>
                        </a:rPr>
                        <a:t>87.7</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100" b="1" u="none" strike="noStrike" dirty="0">
                          <a:effectLst/>
                        </a:rPr>
                        <a:t>——</a:t>
                      </a:r>
                      <a:endParaRPr lang="en-US" altLang="zh-CN" sz="1100" b="1" i="0" u="none" strike="noStrike" dirty="0">
                        <a:solidFill>
                          <a:srgbClr val="000000"/>
                        </a:solidFill>
                        <a:effectLst/>
                        <a:latin typeface="等线" panose="02010600030101010101" pitchFamily="2" charset="-122"/>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6" name="文本框 15"/>
          <p:cNvSpPr txBox="1"/>
          <p:nvPr/>
        </p:nvSpPr>
        <p:spPr>
          <a:xfrm>
            <a:off x="391954" y="4472769"/>
            <a:ext cx="459142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罗会兰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陈鸿坤</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基于深度学习的目标检测研究综述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电子学报</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,2020,48(06):1230-1239.</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杨飞</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基于深度学习口罩检测算法综述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工业控制计算机</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,2022,35(08):124-126.</a:t>
            </a:r>
            <a:endParaRPr kumimoji="0" lang="zh-CN" altLang="en-US" sz="7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7" name="文本框 16"/>
          <p:cNvSpPr txBox="1"/>
          <p:nvPr/>
        </p:nvSpPr>
        <p:spPr>
          <a:xfrm>
            <a:off x="5531658" y="1149561"/>
            <a:ext cx="323776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口罩佩戴检测算法性能对比图</a:t>
            </a:r>
          </a:p>
        </p:txBody>
      </p:sp>
      <p:sp>
        <p:nvSpPr>
          <p:cNvPr id="18" name="矩形 17"/>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研究现状</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 name="椭圆 1">
            <a:extLst>
              <a:ext uri="{FF2B5EF4-FFF2-40B4-BE49-F238E27FC236}">
                <a16:creationId xmlns:a16="http://schemas.microsoft.com/office/drawing/2014/main" id="{AD95C37E-018F-4898-7294-24CC411FDE34}"/>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10C32A46-DA4F-6165-68A6-EC9C7AED2879}"/>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椭圆 23">
            <a:extLst>
              <a:ext uri="{FF2B5EF4-FFF2-40B4-BE49-F238E27FC236}">
                <a16:creationId xmlns:a16="http://schemas.microsoft.com/office/drawing/2014/main" id="{4FF4F85D-1726-29AC-A5A8-3984065BF6A3}"/>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椭圆 24">
            <a:extLst>
              <a:ext uri="{FF2B5EF4-FFF2-40B4-BE49-F238E27FC236}">
                <a16:creationId xmlns:a16="http://schemas.microsoft.com/office/drawing/2014/main" id="{D9A62BB3-314F-C1C6-A080-89B09F85A745}"/>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6" name="椭圆 25">
            <a:extLst>
              <a:ext uri="{FF2B5EF4-FFF2-40B4-BE49-F238E27FC236}">
                <a16:creationId xmlns:a16="http://schemas.microsoft.com/office/drawing/2014/main" id="{EF373E30-5F0B-FF25-0AAE-B00D0FC86AB3}"/>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6E753098-156F-A928-10D5-A5354D8787F6}"/>
              </a:ext>
            </a:extLst>
          </p:cNvPr>
          <p:cNvSpPr/>
          <p:nvPr/>
        </p:nvSpPr>
        <p:spPr>
          <a:xfrm>
            <a:off x="6900110"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129292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项目研究内容</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222163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Content</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研究内容</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A72C42E5-1F42-4CD0-01D4-A8D5FA907F00}"/>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FDAE8F8C-FC35-C6D5-FB95-572ACDDB8F2C}"/>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872A511F-9548-FCA7-02AA-6C98749588E4}"/>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B2EB4321-7665-1F7E-4CBB-2E10670CE6EA}"/>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BE14875C-5F14-0D69-0A39-B8776CBC7714}"/>
              </a:ext>
            </a:extLst>
          </p:cNvPr>
          <p:cNvSpPr/>
          <p:nvPr/>
        </p:nvSpPr>
        <p:spPr>
          <a:xfrm>
            <a:off x="7269991"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3" name="椭圆 22">
            <a:extLst>
              <a:ext uri="{FF2B5EF4-FFF2-40B4-BE49-F238E27FC236}">
                <a16:creationId xmlns:a16="http://schemas.microsoft.com/office/drawing/2014/main" id="{186F5D82-7E74-6408-CD11-A00E9752C2C3}"/>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FC5A46C-1CFA-F351-B84D-0353809E5CDD}"/>
              </a:ext>
            </a:extLst>
          </p:cNvPr>
          <p:cNvSpPr txBox="1"/>
          <p:nvPr/>
        </p:nvSpPr>
        <p:spPr>
          <a:xfrm>
            <a:off x="449400" y="1173971"/>
            <a:ext cx="8400401" cy="3293209"/>
          </a:xfrm>
          <a:prstGeom prst="rect">
            <a:avLst/>
          </a:prstGeom>
          <a:noFill/>
        </p:spPr>
        <p:txBody>
          <a:bodyPr wrap="square" rtlCol="0">
            <a:spAutoFit/>
          </a:bodyPr>
          <a:lstStyle/>
          <a:p>
            <a:pPr marL="342900" indent="-342900" algn="just">
              <a:buFont typeface="+mj-lt"/>
              <a:buAutoNum type="arabicPeriod"/>
            </a:pPr>
            <a:r>
              <a:rPr lang="zh-CN" altLang="zh-CN" sz="1600" b="1" dirty="0">
                <a:solidFill>
                  <a:prstClr val="black"/>
                </a:solidFill>
                <a:latin typeface="微软雅黑" panose="020B0503020204020204" pitchFamily="34" charset="-122"/>
                <a:ea typeface="微软雅黑" panose="020B0503020204020204" pitchFamily="34" charset="-122"/>
              </a:rPr>
              <a:t>学习相关课题基础知识，</a:t>
            </a:r>
            <a:r>
              <a:rPr lang="zh-CN" altLang="en-US" sz="1600" b="1" dirty="0">
                <a:solidFill>
                  <a:prstClr val="black"/>
                </a:solidFill>
                <a:latin typeface="微软雅黑" panose="020B0503020204020204" pitchFamily="34" charset="-122"/>
                <a:ea typeface="微软雅黑" panose="020B0503020204020204" pitchFamily="34" charset="-122"/>
              </a:rPr>
              <a:t>进行</a:t>
            </a:r>
            <a:r>
              <a:rPr lang="zh-CN" altLang="zh-CN" sz="1600" b="1" dirty="0">
                <a:solidFill>
                  <a:prstClr val="black"/>
                </a:solidFill>
                <a:latin typeface="微软雅黑" panose="020B0503020204020204" pitchFamily="34" charset="-122"/>
                <a:ea typeface="微软雅黑" panose="020B0503020204020204" pitchFamily="34" charset="-122"/>
              </a:rPr>
              <a:t>文献</a:t>
            </a:r>
            <a:r>
              <a:rPr lang="zh-CN" altLang="en-US" sz="1600" b="1" dirty="0">
                <a:solidFill>
                  <a:prstClr val="black"/>
                </a:solidFill>
                <a:latin typeface="微软雅黑" panose="020B0503020204020204" pitchFamily="34" charset="-122"/>
                <a:ea typeface="微软雅黑" panose="020B0503020204020204" pitchFamily="34" charset="-122"/>
              </a:rPr>
              <a:t>调研</a:t>
            </a:r>
            <a:r>
              <a:rPr lang="zh-CN" altLang="zh-CN" sz="1600" b="1" dirty="0">
                <a:solidFill>
                  <a:prstClr val="black"/>
                </a:solidFill>
                <a:latin typeface="微软雅黑" panose="020B0503020204020204" pitchFamily="34" charset="-122"/>
                <a:ea typeface="微软雅黑" panose="020B0503020204020204" pitchFamily="34" charset="-122"/>
              </a:rPr>
              <a:t>，结合自身大类专业所学知识，进行课题的初步探索，形成课题相关的知识体系结构网络，</a:t>
            </a:r>
            <a:r>
              <a:rPr lang="zh-CN" altLang="en-US" sz="1600" b="1" dirty="0">
                <a:solidFill>
                  <a:prstClr val="black"/>
                </a:solidFill>
                <a:latin typeface="微软雅黑" panose="020B0503020204020204" pitchFamily="34" charset="-122"/>
                <a:ea typeface="微软雅黑" panose="020B0503020204020204" pitchFamily="34" charset="-122"/>
              </a:rPr>
              <a:t>复现</a:t>
            </a:r>
            <a:r>
              <a:rPr lang="en-US" altLang="zh-CN" sz="1600" b="1" dirty="0">
                <a:solidFill>
                  <a:prstClr val="black"/>
                </a:solidFill>
                <a:latin typeface="微软雅黑" panose="020B0503020204020204" pitchFamily="34" charset="-122"/>
                <a:ea typeface="微软雅黑" panose="020B0503020204020204" pitchFamily="34" charset="-122"/>
              </a:rPr>
              <a:t>YOLO</a:t>
            </a:r>
            <a:r>
              <a:rPr lang="zh-CN" altLang="en-US" sz="1600" b="1" dirty="0">
                <a:solidFill>
                  <a:prstClr val="black"/>
                </a:solidFill>
                <a:latin typeface="微软雅黑" panose="020B0503020204020204" pitchFamily="34" charset="-122"/>
                <a:ea typeface="微软雅黑" panose="020B0503020204020204" pitchFamily="34" charset="-122"/>
              </a:rPr>
              <a:t>基础算法。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r>
              <a:rPr lang="zh-CN" altLang="en-US" sz="1600" b="1" dirty="0">
                <a:solidFill>
                  <a:prstClr val="black"/>
                </a:solidFill>
                <a:latin typeface="微软雅黑" panose="020B0503020204020204" pitchFamily="34" charset="-122"/>
                <a:ea typeface="微软雅黑" panose="020B0503020204020204" pitchFamily="34" charset="-122"/>
              </a:rPr>
              <a:t>收集各种相关数据集，包括规范佩戴、不规范佩戴多种类型的数据集。为丰富数据集的多样性，标注含有未规范佩戴口罩的图片集。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基于</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Python</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语言和</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YOLO</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模型框架完成口罩佩戴检测环境的基本搭建。</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r>
              <a:rPr lang="zh-CN" altLang="en-US" sz="1600" b="1" dirty="0">
                <a:solidFill>
                  <a:prstClr val="black"/>
                </a:solidFill>
                <a:latin typeface="微软雅黑" panose="020B0503020204020204" pitchFamily="34" charset="-122"/>
                <a:ea typeface="微软雅黑" panose="020B0503020204020204" pitchFamily="34" charset="-122"/>
              </a:rPr>
              <a:t>依靠数据集训练口罩佩戴检测模型，并</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根据训练分类情况调整相关模型参数并进行优化来提高模型检测的速度和准确度。</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实验验证检测模型分类的准确性，同时提高检测模型和门禁系统间的契合度</a:t>
            </a:r>
            <a:r>
              <a:rPr lang="zh-CN" altLang="en-US" sz="1600" b="1" dirty="0">
                <a:solidFill>
                  <a:prstClr val="black"/>
                </a:solidFill>
                <a:latin typeface="微软雅黑" panose="020B0503020204020204" pitchFamily="34" charset="-122"/>
                <a:ea typeface="微软雅黑" panose="020B0503020204020204" pitchFamily="34" charset="-122"/>
              </a:rPr>
              <a:t>，同时对训练结果进行评估和可视化。</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370616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项目研究方案</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231287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Proposal</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椭圆 15"/>
          <p:cNvSpPr/>
          <p:nvPr/>
        </p:nvSpPr>
        <p:spPr>
          <a:xfrm>
            <a:off x="7639872"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 name="椭圆 2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4" name="椭圆 23"/>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5" name="椭圆 24"/>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1" name="Picture 10" descr="研究路线.drawio"/>
          <p:cNvPicPr>
            <a:picLocks noChangeAspect="1"/>
          </p:cNvPicPr>
          <p:nvPr/>
        </p:nvPicPr>
        <p:blipFill>
          <a:blip r:embed="rId5"/>
          <a:stretch>
            <a:fillRect/>
          </a:stretch>
        </p:blipFill>
        <p:spPr>
          <a:xfrm>
            <a:off x="4699221" y="650902"/>
            <a:ext cx="2866045" cy="4101056"/>
          </a:xfrm>
          <a:prstGeom prst="rect">
            <a:avLst/>
          </a:prstGeom>
        </p:spPr>
      </p:pic>
      <p:sp>
        <p:nvSpPr>
          <p:cNvPr id="12" name="矩形 16"/>
          <p:cNvSpPr/>
          <p:nvPr/>
        </p:nvSpPr>
        <p:spPr>
          <a:xfrm>
            <a:off x="443230" y="699135"/>
            <a:ext cx="4001550" cy="4000132"/>
          </a:xfrm>
          <a:prstGeom prst="rect">
            <a:avLst/>
          </a:prstGeom>
        </p:spPr>
        <p:txBody>
          <a:bodyPr wrap="square">
            <a:noAutofit/>
          </a:bodyPr>
          <a:lstStyle/>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研究方案</a:t>
            </a:r>
          </a:p>
          <a:p>
            <a:pPr marL="342900" marR="0" lvl="0" indent="-342900" algn="just" defTabSz="457200" rtl="0" eaLnBrk="1" fontAlgn="auto" latinLnBrk="0" hangingPunct="1">
              <a:lnSpc>
                <a:spcPct val="150000"/>
              </a:lnSpc>
              <a:spcBef>
                <a:spcPts val="1500"/>
              </a:spcBef>
              <a:spcAft>
                <a:spcPts val="0"/>
              </a:spcAft>
              <a:buClrTx/>
              <a:buSzTx/>
              <a:buFont typeface="+mj-lt"/>
              <a:buAutoNum type="arabicPeriod"/>
              <a:defRPr/>
            </a:pPr>
            <a:r>
              <a:rPr kumimoji="0" lang="en-US" altLang="zh-CN" sz="18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梳理国内外口罩佩戴检测模型的研究现状，总结现有的技术方案和发展趋势</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p>
          <a:p>
            <a:pPr marL="342900" marR="0" lvl="0" indent="-342900" algn="just" defTabSz="457200" rtl="0" eaLnBrk="1" fontAlgn="auto" latinLnBrk="0" hangingPunct="1">
              <a:lnSpc>
                <a:spcPct val="150000"/>
              </a:lnSpc>
              <a:spcBef>
                <a:spcPts val="1500"/>
              </a:spcBef>
              <a:spcAft>
                <a:spcPts val="0"/>
              </a:spcAft>
              <a:buClrTx/>
              <a:buSzTx/>
              <a:buFont typeface="+mj-lt"/>
              <a:buAutoNum type="arabicPeriod"/>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明确需要解决的问题</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分析问题并根据问题制定相应解决方案</a:t>
            </a:r>
            <a:r>
              <a:rPr lang="zh-CN" altLang="en-US" dirty="0">
                <a:latin typeface="微软雅黑" panose="020B0503020204020204" pitchFamily="34" charset="-122"/>
                <a:ea typeface="微软雅黑" panose="020B0503020204020204" pitchFamily="34" charset="-122"/>
              </a:rPr>
              <a:t>。</a:t>
            </a: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50000"/>
              </a:lnSpc>
              <a:spcBef>
                <a:spcPts val="1500"/>
              </a:spcBef>
              <a:spcAft>
                <a:spcPts val="0"/>
              </a:spcAft>
              <a:buClrTx/>
              <a:buSzTx/>
              <a:buFont typeface="+mj-lt"/>
              <a:buAutoNum type="arabicPeriod"/>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采用相关技术手段解决问题，并用实验验证技术手段有效性。</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7"/>
          <p:cNvPicPr>
            <a:picLocks noChangeAspect="1"/>
          </p:cNvPicPr>
          <p:nvPr/>
        </p:nvPicPr>
        <p:blipFill rotWithShape="1">
          <a:blip r:embed="rId3">
            <a:extLst>
              <a:ext uri="{28A0092B-C50C-407E-A947-70E740481C1C}">
                <a14:useLocalDpi xmlns:a14="http://schemas.microsoft.com/office/drawing/2010/main" val="0"/>
              </a:ext>
            </a:extLst>
          </a:blip>
          <a:srcRect r="2739"/>
          <a:stretch/>
        </p:blipFill>
        <p:spPr>
          <a:xfrm>
            <a:off x="3140767" y="827290"/>
            <a:ext cx="5844610" cy="3953020"/>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项目研究方案</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231287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Proposal</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p:cNvSpPr/>
          <p:nvPr/>
        </p:nvSpPr>
        <p:spPr>
          <a:xfrm>
            <a:off x="443230" y="699135"/>
            <a:ext cx="3227705" cy="4065624"/>
          </a:xfrm>
          <a:prstGeom prst="rect">
            <a:avLst/>
          </a:prstGeom>
        </p:spPr>
        <p:txBody>
          <a:bodyPr wrap="square">
            <a:noAutofit/>
          </a:bodyPr>
          <a:lstStyle/>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技术路线</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150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数据集构建与准备</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模型设计与训练</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模型评估与性能优化</a:t>
            </a:r>
          </a:p>
          <a:p>
            <a:pPr marL="285750" marR="0" lvl="0" indent="-285750" algn="l" defTabSz="457200" rtl="0" eaLnBrk="1" fontAlgn="auto" latinLnBrk="0" hangingPunct="1">
              <a:lnSpc>
                <a:spcPct val="150000"/>
              </a:lnSpc>
              <a:spcBef>
                <a:spcPts val="150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模型优化与改进</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数据库修补与扩充</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实验验证与模型测试</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150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系统功能优化</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结果分析与评估</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a:xfrm>
            <a:off x="7639872"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 name="椭圆 2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4" name="椭圆 23"/>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5" name="椭圆 24"/>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严谨学术报告论文答辩毕业论文PPT"/>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TotalTime>
  <Words>2263</Words>
  <Application>Microsoft Office PowerPoint</Application>
  <PresentationFormat>全屏显示(16:9)</PresentationFormat>
  <Paragraphs>361</Paragraphs>
  <Slides>30</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Arial</vt:lpstr>
      <vt:lpstr>Calibri Light</vt:lpstr>
      <vt:lpstr>Calibri</vt:lpstr>
      <vt:lpstr>楷体</vt:lpstr>
      <vt:lpstr>微软雅黑</vt:lpstr>
      <vt:lpstr>等线</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简约严谨学术报告论文答辩毕业论文PPT</dc:title>
  <dc:creator>Administrator</dc:creator>
  <cp:lastModifiedBy>斯凯 梁</cp:lastModifiedBy>
  <cp:revision>128</cp:revision>
  <dcterms:created xsi:type="dcterms:W3CDTF">2017-05-19T12:55:00Z</dcterms:created>
  <dcterms:modified xsi:type="dcterms:W3CDTF">2024-03-21T13:19:26Z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57F010C959CE4C049594E4786677C38B_12</vt:lpwstr>
  </property>
  <property fmtid="{D5CDD505-2E9C-101B-9397-08002B2CF9AE}" pid="3" name="KSOProductBuildVer">
    <vt:lpwstr>1033-12.2.0.13489</vt:lpwstr>
  </property>
</Properties>
</file>